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8" r:id="rId5"/>
    <p:sldId id="262" r:id="rId6"/>
    <p:sldId id="263" r:id="rId7"/>
    <p:sldId id="264" r:id="rId8"/>
    <p:sldId id="260" r:id="rId9"/>
    <p:sldId id="259" r:id="rId10"/>
  </p:sldIdLst>
  <p:sldSz cx="9144000" cy="6858000" type="screen4x3"/>
  <p:notesSz cx="6888163"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jerk Hoppenbrouwers" initials="TH" lastIdx="5" clrIdx="0">
    <p:extLst>
      <p:ext uri="{19B8F6BF-5375-455C-9EA6-DF929625EA0E}">
        <p15:presenceInfo xmlns:p15="http://schemas.microsoft.com/office/powerpoint/2012/main" userId="S-1-5-21-1550547540-120537550-1844936127-170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DD"/>
    <a:srgbClr val="FFFFFF"/>
    <a:srgbClr val="D54F1D"/>
    <a:srgbClr val="1B447A"/>
    <a:srgbClr val="1B4379"/>
    <a:srgbClr val="F4A800"/>
    <a:srgbClr val="D7E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8" autoAdjust="0"/>
    <p:restoredTop sz="94660"/>
  </p:normalViewPr>
  <p:slideViewPr>
    <p:cSldViewPr snapToGrid="0">
      <p:cViewPr varScale="1">
        <p:scale>
          <a:sx n="111" d="100"/>
          <a:sy n="111" d="100"/>
        </p:scale>
        <p:origin x="201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 Nagtegaal" userId="7febed6a-c0c2-4e74-8e07-223518f35f2b" providerId="ADAL" clId="{4340D6A1-E771-41C1-BA43-2EE434F5AF92}"/>
    <pc:docChg chg="undo custSel modSld">
      <pc:chgData name="Betty Nagtegaal" userId="7febed6a-c0c2-4e74-8e07-223518f35f2b" providerId="ADAL" clId="{4340D6A1-E771-41C1-BA43-2EE434F5AF92}" dt="2021-07-22T14:16:59.458" v="88" actId="6549"/>
      <pc:docMkLst>
        <pc:docMk/>
      </pc:docMkLst>
      <pc:sldChg chg="modSp mod">
        <pc:chgData name="Betty Nagtegaal" userId="7febed6a-c0c2-4e74-8e07-223518f35f2b" providerId="ADAL" clId="{4340D6A1-E771-41C1-BA43-2EE434F5AF92}" dt="2021-07-22T12:51:08.819" v="86" actId="207"/>
        <pc:sldMkLst>
          <pc:docMk/>
          <pc:sldMk cId="1033850199" sldId="263"/>
        </pc:sldMkLst>
        <pc:spChg chg="mod">
          <ac:chgData name="Betty Nagtegaal" userId="7febed6a-c0c2-4e74-8e07-223518f35f2b" providerId="ADAL" clId="{4340D6A1-E771-41C1-BA43-2EE434F5AF92}" dt="2021-07-22T12:51:08.819" v="86" actId="207"/>
          <ac:spMkLst>
            <pc:docMk/>
            <pc:sldMk cId="1033850199" sldId="263"/>
            <ac:spMk id="20" creationId="{00000000-0000-0000-0000-000000000000}"/>
          </ac:spMkLst>
        </pc:spChg>
      </pc:sldChg>
      <pc:sldChg chg="modSp mod">
        <pc:chgData name="Betty Nagtegaal" userId="7febed6a-c0c2-4e74-8e07-223518f35f2b" providerId="ADAL" clId="{4340D6A1-E771-41C1-BA43-2EE434F5AF92}" dt="2021-07-22T14:16:59.458" v="88" actId="6549"/>
        <pc:sldMkLst>
          <pc:docMk/>
          <pc:sldMk cId="2398816850" sldId="264"/>
        </pc:sldMkLst>
        <pc:spChg chg="mod">
          <ac:chgData name="Betty Nagtegaal" userId="7febed6a-c0c2-4e74-8e07-223518f35f2b" providerId="ADAL" clId="{4340D6A1-E771-41C1-BA43-2EE434F5AF92}" dt="2021-07-22T14:16:59.458" v="88" actId="6549"/>
          <ac:spMkLst>
            <pc:docMk/>
            <pc:sldMk cId="2398816850" sldId="264"/>
            <ac:spMk id="20" creationId="{00000000-0000-0000-0000-000000000000}"/>
          </ac:spMkLst>
        </pc:spChg>
      </pc:sldChg>
    </pc:docChg>
  </pc:docChgLst>
  <pc:docChgLst>
    <pc:chgData name="Betty Nagtegaal" userId="7febed6a-c0c2-4e74-8e07-223518f35f2b" providerId="ADAL" clId="{03B72E52-71D1-4AA7-94B4-A2D0E6601B00}"/>
    <pc:docChg chg="modSld">
      <pc:chgData name="Betty Nagtegaal" userId="7febed6a-c0c2-4e74-8e07-223518f35f2b" providerId="ADAL" clId="{03B72E52-71D1-4AA7-94B4-A2D0E6601B00}" dt="2021-07-26T13:29:18.179" v="0" actId="20577"/>
      <pc:docMkLst>
        <pc:docMk/>
      </pc:docMkLst>
      <pc:sldChg chg="modSp mod">
        <pc:chgData name="Betty Nagtegaal" userId="7febed6a-c0c2-4e74-8e07-223518f35f2b" providerId="ADAL" clId="{03B72E52-71D1-4AA7-94B4-A2D0E6601B00}" dt="2021-07-26T13:29:18.179" v="0" actId="20577"/>
        <pc:sldMkLst>
          <pc:docMk/>
          <pc:sldMk cId="1033850199" sldId="263"/>
        </pc:sldMkLst>
        <pc:spChg chg="mod">
          <ac:chgData name="Betty Nagtegaal" userId="7febed6a-c0c2-4e74-8e07-223518f35f2b" providerId="ADAL" clId="{03B72E52-71D1-4AA7-94B4-A2D0E6601B00}" dt="2021-07-26T13:29:18.179" v="0" actId="20577"/>
          <ac:spMkLst>
            <pc:docMk/>
            <pc:sldMk cId="1033850199" sldId="263"/>
            <ac:spMk id="2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5621" cy="501656"/>
          </a:xfrm>
          <a:prstGeom prst="rect">
            <a:avLst/>
          </a:prstGeom>
        </p:spPr>
        <p:txBody>
          <a:bodyPr vert="horz" lIns="92455" tIns="46227" rIns="92455" bIns="46227" rtlCol="0"/>
          <a:lstStyle>
            <a:lvl1pPr algn="l">
              <a:defRPr sz="1200"/>
            </a:lvl1pPr>
          </a:lstStyle>
          <a:p>
            <a:endParaRPr lang="nl-NL"/>
          </a:p>
        </p:txBody>
      </p:sp>
      <p:sp>
        <p:nvSpPr>
          <p:cNvPr id="3" name="Tijdelijke aanduiding voor datum 2"/>
          <p:cNvSpPr>
            <a:spLocks noGrp="1"/>
          </p:cNvSpPr>
          <p:nvPr>
            <p:ph type="dt" idx="1"/>
          </p:nvPr>
        </p:nvSpPr>
        <p:spPr>
          <a:xfrm>
            <a:off x="3900934" y="0"/>
            <a:ext cx="2985621" cy="501656"/>
          </a:xfrm>
          <a:prstGeom prst="rect">
            <a:avLst/>
          </a:prstGeom>
        </p:spPr>
        <p:txBody>
          <a:bodyPr vert="horz" lIns="92455" tIns="46227" rIns="92455" bIns="46227" rtlCol="0"/>
          <a:lstStyle>
            <a:lvl1pPr algn="r">
              <a:defRPr sz="1200"/>
            </a:lvl1pPr>
          </a:lstStyle>
          <a:p>
            <a:fld id="{71BC6CC8-AA30-439D-8AA8-5F4D7F128A6C}" type="datetimeFigureOut">
              <a:rPr lang="nl-NL" smtClean="0"/>
              <a:t>2-8-2021</a:t>
            </a:fld>
            <a:endParaRPr lang="nl-NL"/>
          </a:p>
        </p:txBody>
      </p:sp>
      <p:sp>
        <p:nvSpPr>
          <p:cNvPr id="4" name="Tijdelijke aanduiding voor dia-afbeelding 3"/>
          <p:cNvSpPr>
            <a:spLocks noGrp="1" noRot="1" noChangeAspect="1"/>
          </p:cNvSpPr>
          <p:nvPr>
            <p:ph type="sldImg" idx="2"/>
          </p:nvPr>
        </p:nvSpPr>
        <p:spPr>
          <a:xfrm>
            <a:off x="1189038" y="1254125"/>
            <a:ext cx="4510087" cy="3381375"/>
          </a:xfrm>
          <a:prstGeom prst="rect">
            <a:avLst/>
          </a:prstGeom>
          <a:noFill/>
          <a:ln w="12700">
            <a:solidFill>
              <a:prstClr val="black"/>
            </a:solidFill>
          </a:ln>
        </p:spPr>
        <p:txBody>
          <a:bodyPr vert="horz" lIns="92455" tIns="46227" rIns="92455" bIns="46227" rtlCol="0" anchor="ctr"/>
          <a:lstStyle/>
          <a:p>
            <a:endParaRPr lang="nl-NL"/>
          </a:p>
        </p:txBody>
      </p:sp>
      <p:sp>
        <p:nvSpPr>
          <p:cNvPr id="5" name="Tijdelijke aanduiding voor notities 4"/>
          <p:cNvSpPr>
            <a:spLocks noGrp="1"/>
          </p:cNvSpPr>
          <p:nvPr>
            <p:ph type="body" sz="quarter" idx="3"/>
          </p:nvPr>
        </p:nvSpPr>
        <p:spPr>
          <a:xfrm>
            <a:off x="688495" y="4822624"/>
            <a:ext cx="5511174" cy="3945928"/>
          </a:xfrm>
          <a:prstGeom prst="rect">
            <a:avLst/>
          </a:prstGeom>
        </p:spPr>
        <p:txBody>
          <a:bodyPr vert="horz" lIns="92455" tIns="46227" rIns="92455" bIns="46227"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20232"/>
            <a:ext cx="2985621" cy="501656"/>
          </a:xfrm>
          <a:prstGeom prst="rect">
            <a:avLst/>
          </a:prstGeom>
        </p:spPr>
        <p:txBody>
          <a:bodyPr vert="horz" lIns="92455" tIns="46227" rIns="92455" bIns="46227"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900934" y="9520232"/>
            <a:ext cx="2985621" cy="501656"/>
          </a:xfrm>
          <a:prstGeom prst="rect">
            <a:avLst/>
          </a:prstGeom>
        </p:spPr>
        <p:txBody>
          <a:bodyPr vert="horz" lIns="92455" tIns="46227" rIns="92455" bIns="46227" rtlCol="0" anchor="b"/>
          <a:lstStyle>
            <a:lvl1pPr algn="r">
              <a:defRPr sz="1200"/>
            </a:lvl1pPr>
          </a:lstStyle>
          <a:p>
            <a:fld id="{75B252DD-38F1-4F95-B4A8-D90CD4EBD726}" type="slidenum">
              <a:rPr lang="nl-NL" smtClean="0"/>
              <a:t>‹nr.›</a:t>
            </a:fld>
            <a:endParaRPr lang="nl-NL"/>
          </a:p>
        </p:txBody>
      </p:sp>
    </p:spTree>
    <p:extLst>
      <p:ext uri="{BB962C8B-B14F-4D97-AF65-F5344CB8AC3E}">
        <p14:creationId xmlns:p14="http://schemas.microsoft.com/office/powerpoint/2010/main" val="62402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5B252DD-38F1-4F95-B4A8-D90CD4EBD726}" type="slidenum">
              <a:rPr lang="nl-NL" smtClean="0"/>
              <a:t>1</a:t>
            </a:fld>
            <a:endParaRPr lang="nl-NL"/>
          </a:p>
        </p:txBody>
      </p:sp>
    </p:spTree>
    <p:extLst>
      <p:ext uri="{BB962C8B-B14F-4D97-AF65-F5344CB8AC3E}">
        <p14:creationId xmlns:p14="http://schemas.microsoft.com/office/powerpoint/2010/main" val="425401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5B252DD-38F1-4F95-B4A8-D90CD4EBD726}" type="slidenum">
              <a:rPr lang="nl-NL" smtClean="0"/>
              <a:t>2</a:t>
            </a:fld>
            <a:endParaRPr lang="nl-NL"/>
          </a:p>
        </p:txBody>
      </p:sp>
    </p:spTree>
    <p:extLst>
      <p:ext uri="{BB962C8B-B14F-4D97-AF65-F5344CB8AC3E}">
        <p14:creationId xmlns:p14="http://schemas.microsoft.com/office/powerpoint/2010/main" val="2217953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5B252DD-38F1-4F95-B4A8-D90CD4EBD726}" type="slidenum">
              <a:rPr lang="nl-NL" smtClean="0"/>
              <a:t>3</a:t>
            </a:fld>
            <a:endParaRPr lang="nl-NL"/>
          </a:p>
        </p:txBody>
      </p:sp>
    </p:spTree>
    <p:extLst>
      <p:ext uri="{BB962C8B-B14F-4D97-AF65-F5344CB8AC3E}">
        <p14:creationId xmlns:p14="http://schemas.microsoft.com/office/powerpoint/2010/main" val="3546775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5B252DD-38F1-4F95-B4A8-D90CD4EBD726}" type="slidenum">
              <a:rPr lang="nl-NL" smtClean="0"/>
              <a:t>4</a:t>
            </a:fld>
            <a:endParaRPr lang="nl-NL"/>
          </a:p>
        </p:txBody>
      </p:sp>
    </p:spTree>
    <p:extLst>
      <p:ext uri="{BB962C8B-B14F-4D97-AF65-F5344CB8AC3E}">
        <p14:creationId xmlns:p14="http://schemas.microsoft.com/office/powerpoint/2010/main" val="4013881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5B252DD-38F1-4F95-B4A8-D90CD4EBD726}" type="slidenum">
              <a:rPr lang="nl-NL" smtClean="0"/>
              <a:t>5</a:t>
            </a:fld>
            <a:endParaRPr lang="nl-NL"/>
          </a:p>
        </p:txBody>
      </p:sp>
    </p:spTree>
    <p:extLst>
      <p:ext uri="{BB962C8B-B14F-4D97-AF65-F5344CB8AC3E}">
        <p14:creationId xmlns:p14="http://schemas.microsoft.com/office/powerpoint/2010/main" val="2383012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5B252DD-38F1-4F95-B4A8-D90CD4EBD726}" type="slidenum">
              <a:rPr lang="nl-NL" smtClean="0"/>
              <a:t>6</a:t>
            </a:fld>
            <a:endParaRPr lang="nl-NL"/>
          </a:p>
        </p:txBody>
      </p:sp>
    </p:spTree>
    <p:extLst>
      <p:ext uri="{BB962C8B-B14F-4D97-AF65-F5344CB8AC3E}">
        <p14:creationId xmlns:p14="http://schemas.microsoft.com/office/powerpoint/2010/main" val="1377113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2640E9FC-3639-41D5-87F9-15E8B478D30C}" type="datetimeFigureOut">
              <a:rPr lang="nl-NL" smtClean="0"/>
              <a:t>2-8-2021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1920087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640E9FC-3639-41D5-87F9-15E8B478D30C}" type="datetimeFigureOut">
              <a:rPr lang="nl-NL" smtClean="0"/>
              <a:t>2-8-2021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111506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640E9FC-3639-41D5-87F9-15E8B478D30C}" type="datetimeFigureOut">
              <a:rPr lang="nl-NL" smtClean="0"/>
              <a:t>2-8-2021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102260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640E9FC-3639-41D5-87F9-15E8B478D30C}" type="datetimeFigureOut">
              <a:rPr lang="nl-NL" smtClean="0"/>
              <a:t>2-8-2021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4278319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640E9FC-3639-41D5-87F9-15E8B478D30C}" type="datetimeFigureOut">
              <a:rPr lang="nl-NL" smtClean="0"/>
              <a:t>2-8-2021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30458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640E9FC-3639-41D5-87F9-15E8B478D30C}" type="datetimeFigureOut">
              <a:rPr lang="nl-NL" smtClean="0"/>
              <a:t>2-8-2021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203344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640E9FC-3639-41D5-87F9-15E8B478D30C}" type="datetimeFigureOut">
              <a:rPr lang="nl-NL" smtClean="0"/>
              <a:t>2-8-2021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348594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2640E9FC-3639-41D5-87F9-15E8B478D30C}" type="datetimeFigureOut">
              <a:rPr lang="nl-NL" smtClean="0"/>
              <a:t>2-8-2021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372452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0E9FC-3639-41D5-87F9-15E8B478D30C}" type="datetimeFigureOut">
              <a:rPr lang="nl-NL" smtClean="0"/>
              <a:t>2-8-2021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380774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640E9FC-3639-41D5-87F9-15E8B478D30C}" type="datetimeFigureOut">
              <a:rPr lang="nl-NL" smtClean="0"/>
              <a:t>2-8-2021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233446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640E9FC-3639-41D5-87F9-15E8B478D30C}" type="datetimeFigureOut">
              <a:rPr lang="nl-NL" smtClean="0"/>
              <a:t>2-8-2021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82CA4B8-D28C-4167-8FE8-9FD5A0D7E1F8}" type="slidenum">
              <a:rPr lang="nl-NL" smtClean="0"/>
              <a:t>‹nr.›</a:t>
            </a:fld>
            <a:endParaRPr lang="nl-NL"/>
          </a:p>
        </p:txBody>
      </p:sp>
    </p:spTree>
    <p:extLst>
      <p:ext uri="{BB962C8B-B14F-4D97-AF65-F5344CB8AC3E}">
        <p14:creationId xmlns:p14="http://schemas.microsoft.com/office/powerpoint/2010/main" val="419799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0E9FC-3639-41D5-87F9-15E8B478D30C}" type="datetimeFigureOut">
              <a:rPr lang="nl-NL" smtClean="0"/>
              <a:t>2-8-2021</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CA4B8-D28C-4167-8FE8-9FD5A0D7E1F8}" type="slidenum">
              <a:rPr lang="nl-NL" smtClean="0"/>
              <a:t>‹nr.›</a:t>
            </a:fld>
            <a:endParaRPr lang="nl-NL"/>
          </a:p>
        </p:txBody>
      </p:sp>
    </p:spTree>
    <p:extLst>
      <p:ext uri="{BB962C8B-B14F-4D97-AF65-F5344CB8AC3E}">
        <p14:creationId xmlns:p14="http://schemas.microsoft.com/office/powerpoint/2010/main" val="1904038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rotWithShape="1">
          <a:blip r:embed="rId3" cstate="print">
            <a:extLst>
              <a:ext uri="{28A0092B-C50C-407E-A947-70E740481C1C}">
                <a14:useLocalDpi xmlns:a14="http://schemas.microsoft.com/office/drawing/2010/main" val="0"/>
              </a:ext>
            </a:extLst>
          </a:blip>
          <a:srcRect l="15746" r="15835"/>
          <a:stretch/>
        </p:blipFill>
        <p:spPr>
          <a:xfrm>
            <a:off x="2929599" y="695851"/>
            <a:ext cx="6195061" cy="6162149"/>
          </a:xfrm>
          <a:prstGeom prst="round2DiagRect">
            <a:avLst>
              <a:gd name="adj1" fmla="val 8341"/>
              <a:gd name="adj2" fmla="val 0"/>
            </a:avLst>
          </a:prstGeom>
          <a:effectLst>
            <a:outerShdw blurRad="127000" dist="88900" dir="2700000" algn="tl" rotWithShape="0">
              <a:prstClr val="black">
                <a:alpha val="23000"/>
              </a:prstClr>
            </a:outerShdw>
          </a:effectLst>
        </p:spPr>
      </p:pic>
      <p:pic>
        <p:nvPicPr>
          <p:cNvPr id="6" name="Afbeelding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133" y="5881037"/>
            <a:ext cx="1867300" cy="821284"/>
          </a:xfrm>
          <a:prstGeom prst="rect">
            <a:avLst/>
          </a:prstGeom>
        </p:spPr>
      </p:pic>
      <p:pic>
        <p:nvPicPr>
          <p:cNvPr id="5" name="Afbeelding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9764" y="6095050"/>
            <a:ext cx="9144000" cy="1012301"/>
          </a:xfrm>
          <a:prstGeom prst="rect">
            <a:avLst/>
          </a:prstGeom>
        </p:spPr>
      </p:pic>
      <p:pic>
        <p:nvPicPr>
          <p:cNvPr id="2" name="Afbeelding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12532"/>
            <a:ext cx="9144000" cy="1402200"/>
          </a:xfrm>
          <a:prstGeom prst="rect">
            <a:avLst/>
          </a:prstGeom>
        </p:spPr>
      </p:pic>
      <p:sp>
        <p:nvSpPr>
          <p:cNvPr id="18" name="Rechthoek met één afgeronde hoek 17"/>
          <p:cNvSpPr/>
          <p:nvPr/>
        </p:nvSpPr>
        <p:spPr>
          <a:xfrm flipV="1">
            <a:off x="0" y="-9492"/>
            <a:ext cx="1965324" cy="604715"/>
          </a:xfrm>
          <a:prstGeom prst="round1Rect">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412075" y="213698"/>
            <a:ext cx="2218313" cy="528233"/>
          </a:xfrm>
          <a:prstGeom prst="rect">
            <a:avLst/>
          </a:prstGeom>
          <a:noFill/>
        </p:spPr>
        <p:txBody>
          <a:bodyPr wrap="square" lIns="0" tIns="0" rIns="0" bIns="0" rtlCol="0">
            <a:normAutofit/>
          </a:bodyPr>
          <a:lstStyle/>
          <a:p>
            <a:r>
              <a:rPr lang="nl-NL" sz="1400" b="1" dirty="0">
                <a:solidFill>
                  <a:schemeClr val="bg1"/>
                </a:solidFill>
                <a:latin typeface="Arial" panose="020B0604020202020204" pitchFamily="34" charset="0"/>
                <a:cs typeface="Arial" panose="020B0604020202020204" pitchFamily="34" charset="0"/>
              </a:rPr>
              <a:t>De functie</a:t>
            </a:r>
            <a:endParaRPr lang="nl-NL" sz="1400" dirty="0">
              <a:solidFill>
                <a:schemeClr val="bg1"/>
              </a:solidFill>
              <a:latin typeface="Arial" panose="020B0604020202020204" pitchFamily="34" charset="0"/>
              <a:cs typeface="Arial" panose="020B0604020202020204" pitchFamily="34" charset="0"/>
            </a:endParaRPr>
          </a:p>
        </p:txBody>
      </p:sp>
      <p:sp>
        <p:nvSpPr>
          <p:cNvPr id="19" name="Tekstvak 18"/>
          <p:cNvSpPr txBox="1"/>
          <p:nvPr/>
        </p:nvSpPr>
        <p:spPr>
          <a:xfrm>
            <a:off x="519764" y="1784469"/>
            <a:ext cx="2409835" cy="587539"/>
          </a:xfrm>
          <a:prstGeom prst="rect">
            <a:avLst/>
          </a:prstGeom>
          <a:solidFill>
            <a:schemeClr val="bg1">
              <a:alpha val="75000"/>
            </a:schemeClr>
          </a:solidFill>
        </p:spPr>
        <p:txBody>
          <a:bodyPr wrap="square" lIns="0" tIns="0" rIns="0" bIns="0" rtlCol="0">
            <a:normAutofit fontScale="55000" lnSpcReduction="20000"/>
          </a:bodyPr>
          <a:lstStyle/>
          <a:p>
            <a:r>
              <a:rPr lang="nl-NL" sz="4000" b="1" dirty="0">
                <a:solidFill>
                  <a:srgbClr val="0070C0"/>
                </a:solidFill>
                <a:latin typeface="Arial" panose="020B0604020202020204" pitchFamily="34" charset="0"/>
                <a:cs typeface="Arial" panose="020B0604020202020204" pitchFamily="34" charset="0"/>
              </a:rPr>
              <a:t>Adviseur huisvesting</a:t>
            </a:r>
            <a:endParaRPr lang="nl-NL" sz="4000" dirty="0">
              <a:solidFill>
                <a:srgbClr val="0070C0"/>
              </a:solidFill>
              <a:latin typeface="Arial" panose="020B0604020202020204" pitchFamily="34" charset="0"/>
              <a:cs typeface="Arial" panose="020B0604020202020204" pitchFamily="34" charset="0"/>
            </a:endParaRPr>
          </a:p>
        </p:txBody>
      </p:sp>
      <p:sp>
        <p:nvSpPr>
          <p:cNvPr id="21" name="Rechthoek met diagonaal twee afgeronde hoeken 20"/>
          <p:cNvSpPr/>
          <p:nvPr/>
        </p:nvSpPr>
        <p:spPr>
          <a:xfrm>
            <a:off x="412075" y="3943926"/>
            <a:ext cx="3245525" cy="1423335"/>
          </a:xfrm>
          <a:prstGeom prst="round2DiagRect">
            <a:avLst>
              <a:gd name="adj1" fmla="val 15474"/>
              <a:gd name="adj2" fmla="val 0"/>
            </a:avLst>
          </a:prstGeom>
          <a:gradFill>
            <a:gsLst>
              <a:gs pos="0">
                <a:srgbClr val="1B447A"/>
              </a:gs>
              <a:gs pos="100000">
                <a:srgbClr val="009FDD"/>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i="1" dirty="0">
                <a:solidFill>
                  <a:schemeClr val="bg1"/>
                </a:solidFill>
                <a:cs typeface="Arial" panose="020B0604020202020204" pitchFamily="34" charset="0"/>
              </a:rPr>
              <a:t>“Ik zie het als een uitdaging om een fijn en optimaal woon- en werkklimaat te realiseren.”</a:t>
            </a:r>
            <a:endParaRPr lang="nl-NL" sz="1600" i="1" dirty="0">
              <a:solidFill>
                <a:srgbClr val="00B050"/>
              </a:solidFill>
              <a:cs typeface="Arial" panose="020B0604020202020204" pitchFamily="34" charset="0"/>
            </a:endParaRPr>
          </a:p>
        </p:txBody>
      </p:sp>
    </p:spTree>
    <p:extLst>
      <p:ext uri="{BB962C8B-B14F-4D97-AF65-F5344CB8AC3E}">
        <p14:creationId xmlns:p14="http://schemas.microsoft.com/office/powerpoint/2010/main" val="417091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hoek met één afgeronde hoek 14"/>
          <p:cNvSpPr/>
          <p:nvPr/>
        </p:nvSpPr>
        <p:spPr>
          <a:xfrm flipH="1" flipV="1">
            <a:off x="2377399" y="-9492"/>
            <a:ext cx="6784060" cy="6159260"/>
          </a:xfrm>
          <a:prstGeom prst="round1Rect">
            <a:avLst>
              <a:gd name="adj" fmla="val 4892"/>
            </a:avLst>
          </a:prstGeom>
          <a:solidFill>
            <a:srgbClr val="D7E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133" y="5881037"/>
            <a:ext cx="1867300" cy="821284"/>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802" y="6103598"/>
            <a:ext cx="9144000" cy="1012301"/>
          </a:xfrm>
          <a:prstGeom prst="rect">
            <a:avLst/>
          </a:prstGeom>
        </p:spPr>
      </p:pic>
      <p:pic>
        <p:nvPicPr>
          <p:cNvPr id="9" name="Afbeelding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2329327"/>
            <a:ext cx="3238837" cy="2540944"/>
          </a:xfrm>
          <a:prstGeom prst="round2DiagRect">
            <a:avLst>
              <a:gd name="adj1" fmla="val 11945"/>
              <a:gd name="adj2" fmla="val 0"/>
            </a:avLst>
          </a:prstGeom>
          <a:effectLst>
            <a:outerShdw blurRad="127000" dist="88900" dir="2700000" algn="tl" rotWithShape="0">
              <a:prstClr val="black">
                <a:alpha val="23000"/>
              </a:prstClr>
            </a:outerShdw>
          </a:effectLst>
        </p:spPr>
      </p:pic>
      <p:sp>
        <p:nvSpPr>
          <p:cNvPr id="14" name="Rechthoek met één afgeronde hoek 13"/>
          <p:cNvSpPr/>
          <p:nvPr/>
        </p:nvSpPr>
        <p:spPr>
          <a:xfrm flipV="1">
            <a:off x="0" y="-6"/>
            <a:ext cx="3244362" cy="1820009"/>
          </a:xfrm>
          <a:prstGeom prst="round1Rect">
            <a:avLst/>
          </a:prstGeom>
          <a:gradFill>
            <a:gsLst>
              <a:gs pos="0">
                <a:srgbClr val="1B4379"/>
              </a:gs>
              <a:gs pos="100000">
                <a:srgbClr val="009FDD"/>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met één afgeronde hoek 17"/>
          <p:cNvSpPr/>
          <p:nvPr/>
        </p:nvSpPr>
        <p:spPr>
          <a:xfrm flipV="1">
            <a:off x="0" y="-9492"/>
            <a:ext cx="1965324" cy="604715"/>
          </a:xfrm>
          <a:prstGeom prst="round1Rect">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412075" y="213698"/>
            <a:ext cx="2218313" cy="528233"/>
          </a:xfrm>
          <a:prstGeom prst="rect">
            <a:avLst/>
          </a:prstGeom>
          <a:noFill/>
        </p:spPr>
        <p:txBody>
          <a:bodyPr wrap="square" lIns="0" tIns="0" rIns="0" bIns="0" rtlCol="0">
            <a:normAutofit/>
          </a:bodyPr>
          <a:lstStyle/>
          <a:p>
            <a:r>
              <a:rPr lang="nl-NL" sz="1400" b="1" dirty="0">
                <a:solidFill>
                  <a:schemeClr val="bg1"/>
                </a:solidFill>
                <a:latin typeface="Arial" panose="020B0604020202020204" pitchFamily="34" charset="0"/>
                <a:cs typeface="Arial" panose="020B0604020202020204" pitchFamily="34" charset="0"/>
              </a:rPr>
              <a:t>Welkom bij </a:t>
            </a:r>
            <a:endParaRPr lang="nl-NL" sz="1400" dirty="0">
              <a:solidFill>
                <a:schemeClr val="bg1"/>
              </a:solidFill>
              <a:latin typeface="Arial" panose="020B0604020202020204" pitchFamily="34" charset="0"/>
              <a:cs typeface="Arial" panose="020B0604020202020204" pitchFamily="34" charset="0"/>
            </a:endParaRPr>
          </a:p>
        </p:txBody>
      </p:sp>
      <p:sp>
        <p:nvSpPr>
          <p:cNvPr id="19" name="Tekstvak 18"/>
          <p:cNvSpPr txBox="1"/>
          <p:nvPr/>
        </p:nvSpPr>
        <p:spPr>
          <a:xfrm>
            <a:off x="412075" y="841027"/>
            <a:ext cx="2585078" cy="1069719"/>
          </a:xfrm>
          <a:prstGeom prst="rect">
            <a:avLst/>
          </a:prstGeom>
          <a:noFill/>
        </p:spPr>
        <p:txBody>
          <a:bodyPr wrap="square" lIns="0" tIns="0" rIns="0" bIns="0" rtlCol="0">
            <a:normAutofit/>
          </a:bodyPr>
          <a:lstStyle/>
          <a:p>
            <a:r>
              <a:rPr lang="nl-NL" sz="2400" b="1" dirty="0">
                <a:solidFill>
                  <a:schemeClr val="bg1"/>
                </a:solidFill>
                <a:latin typeface="Arial" panose="020B0604020202020204" pitchFamily="34" charset="0"/>
                <a:cs typeface="Arial" panose="020B0604020202020204" pitchFamily="34" charset="0"/>
              </a:rPr>
              <a:t>Surplus</a:t>
            </a:r>
            <a:endParaRPr lang="nl-NL" sz="2400" dirty="0">
              <a:solidFill>
                <a:schemeClr val="bg1"/>
              </a:solidFill>
              <a:latin typeface="Arial" panose="020B0604020202020204" pitchFamily="34" charset="0"/>
              <a:cs typeface="Arial" panose="020B0604020202020204" pitchFamily="34" charset="0"/>
            </a:endParaRPr>
          </a:p>
        </p:txBody>
      </p:sp>
      <p:sp>
        <p:nvSpPr>
          <p:cNvPr id="2" name="Tekstvak 1">
            <a:extLst>
              <a:ext uri="{FF2B5EF4-FFF2-40B4-BE49-F238E27FC236}">
                <a16:creationId xmlns:a16="http://schemas.microsoft.com/office/drawing/2014/main" id="{396C0298-86A1-4B49-A9EE-BC2B41103AE2}"/>
              </a:ext>
            </a:extLst>
          </p:cNvPr>
          <p:cNvSpPr txBox="1"/>
          <p:nvPr/>
        </p:nvSpPr>
        <p:spPr>
          <a:xfrm>
            <a:off x="3753962" y="5005569"/>
            <a:ext cx="4861940" cy="954107"/>
          </a:xfrm>
          <a:prstGeom prst="rect">
            <a:avLst/>
          </a:prstGeom>
          <a:noFill/>
        </p:spPr>
        <p:txBody>
          <a:bodyPr wrap="square" rtlCol="0">
            <a:spAutoFit/>
          </a:bodyPr>
          <a:lstStyle/>
          <a:p>
            <a:pPr lvl="0"/>
            <a:r>
              <a:rPr lang="nl-NL" dirty="0">
                <a:solidFill>
                  <a:srgbClr val="0070C0"/>
                </a:solidFill>
              </a:rPr>
              <a:t>Surplus ziet mensen </a:t>
            </a:r>
            <a:r>
              <a:rPr lang="nl-NL" dirty="0">
                <a:solidFill>
                  <a:schemeClr val="accent1">
                    <a:lumMod val="75000"/>
                  </a:schemeClr>
                </a:solidFill>
              </a:rPr>
              <a:t>zoals</a:t>
            </a:r>
            <a:r>
              <a:rPr lang="nl-NL" dirty="0">
                <a:solidFill>
                  <a:srgbClr val="0070C0"/>
                </a:solidFill>
              </a:rPr>
              <a:t> ze zijn. Als mensen met een eigen verhaal, met behoeftes, verlangens en dromen</a:t>
            </a:r>
            <a:r>
              <a:rPr lang="nl-NL" sz="2000" dirty="0">
                <a:solidFill>
                  <a:srgbClr val="0070C0"/>
                </a:solidFill>
              </a:rPr>
              <a:t>.</a:t>
            </a:r>
            <a:endParaRPr lang="nl-NL" sz="2000" i="1"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p:sp>
        <p:nvSpPr>
          <p:cNvPr id="13" name="Rechthoek met diagonaal twee afgeronde hoeken 15"/>
          <p:cNvSpPr/>
          <p:nvPr/>
        </p:nvSpPr>
        <p:spPr>
          <a:xfrm>
            <a:off x="3834088" y="551385"/>
            <a:ext cx="1692578" cy="448408"/>
          </a:xfrm>
          <a:prstGeom prst="round2DiagRect">
            <a:avLst>
              <a:gd name="adj1" fmla="val 44253"/>
              <a:gd name="adj2" fmla="val 0"/>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200" b="1" dirty="0">
                <a:latin typeface="Arial" panose="020B0604020202020204" pitchFamily="34" charset="0"/>
                <a:cs typeface="Arial" panose="020B0604020202020204" pitchFamily="34" charset="0"/>
              </a:rPr>
              <a:t>Onze organisatie</a:t>
            </a:r>
          </a:p>
        </p:txBody>
      </p:sp>
      <p:sp>
        <p:nvSpPr>
          <p:cNvPr id="16" name="Rechthoek met diagonaal twee afgeronde hoeken 15"/>
          <p:cNvSpPr/>
          <p:nvPr/>
        </p:nvSpPr>
        <p:spPr>
          <a:xfrm>
            <a:off x="6116392" y="560152"/>
            <a:ext cx="1692578" cy="448408"/>
          </a:xfrm>
          <a:prstGeom prst="round2DiagRect">
            <a:avLst>
              <a:gd name="adj1" fmla="val 44253"/>
              <a:gd name="adj2"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200" b="1" dirty="0">
                <a:latin typeface="Arial" panose="020B0604020202020204" pitchFamily="34" charset="0"/>
                <a:cs typeface="Arial" panose="020B0604020202020204" pitchFamily="34" charset="0"/>
              </a:rPr>
              <a:t>Onze visie</a:t>
            </a:r>
          </a:p>
        </p:txBody>
      </p:sp>
      <p:sp>
        <p:nvSpPr>
          <p:cNvPr id="3" name="Tekstvak 2"/>
          <p:cNvSpPr txBox="1"/>
          <p:nvPr/>
        </p:nvSpPr>
        <p:spPr>
          <a:xfrm>
            <a:off x="3753962" y="1213806"/>
            <a:ext cx="2077495" cy="3785652"/>
          </a:xfrm>
          <a:prstGeom prst="rect">
            <a:avLst/>
          </a:prstGeom>
          <a:noFill/>
        </p:spPr>
        <p:txBody>
          <a:bodyPr wrap="square" rtlCol="0">
            <a:spAutoFit/>
          </a:bodyPr>
          <a:lstStyle/>
          <a:p>
            <a:r>
              <a:rPr lang="nl-NL" sz="1000" b="1" dirty="0">
                <a:latin typeface="Arial" panose="020B0604020202020204" pitchFamily="34" charset="0"/>
                <a:cs typeface="Arial" panose="020B0604020202020204" pitchFamily="34" charset="0"/>
              </a:rPr>
              <a:t>Dichtbij en persoonlijk</a:t>
            </a:r>
          </a:p>
          <a:p>
            <a:r>
              <a:rPr lang="nl-NL" sz="1000" dirty="0">
                <a:latin typeface="Arial" panose="020B0604020202020204" pitchFamily="34" charset="0"/>
                <a:cs typeface="Arial" panose="020B0604020202020204" pitchFamily="34" charset="0"/>
              </a:rPr>
              <a:t>Surplus biedt vanuit meer dan 50 locaties in West- en Midden-Brabant zorg, wonen en welzijn. Met zo’n 3.000 medewerkers en ruim 3.000 vrijwilligers zorgen we voor bijna 1 miljoen inwoners in onze regio. We werken dichtbij, actief en persoonlijk. </a:t>
            </a:r>
          </a:p>
          <a:p>
            <a:r>
              <a:rPr lang="nl-NL" sz="1000" dirty="0">
                <a:latin typeface="Arial" panose="020B0604020202020204" pitchFamily="34" charset="0"/>
                <a:cs typeface="Arial" panose="020B0604020202020204" pitchFamily="34" charset="0"/>
              </a:rPr>
              <a:t> </a:t>
            </a:r>
          </a:p>
          <a:p>
            <a:r>
              <a:rPr lang="nl-NL" sz="1000" b="1" dirty="0">
                <a:latin typeface="Arial" panose="020B0604020202020204" pitchFamily="34" charset="0"/>
                <a:cs typeface="Arial" panose="020B0604020202020204" pitchFamily="34" charset="0"/>
              </a:rPr>
              <a:t>Welzijn, zorg, behandeling en wonen </a:t>
            </a:r>
          </a:p>
          <a:p>
            <a:r>
              <a:rPr lang="nl-NL" sz="1000" dirty="0">
                <a:latin typeface="Arial" panose="020B0604020202020204" pitchFamily="34" charset="0"/>
                <a:cs typeface="Arial" panose="020B0604020202020204" pitchFamily="34" charset="0"/>
              </a:rPr>
              <a:t>We zijn er voor mensen in iedere fase van hun leven. We hebben een breed zorgaanbod, met thuiszorg, woonzorgcentra en dagbehandeling. Dit bieden we aan kwetsbare mensen die thuis of in een instelling zorg, behandeling of welzijn nodig hebben. Ook ondersteunen we ouders bij de opvoeding en bieden we jongeren hulp bij problemen. </a:t>
            </a:r>
          </a:p>
        </p:txBody>
      </p:sp>
      <p:sp>
        <p:nvSpPr>
          <p:cNvPr id="17" name="Tekstvak 16"/>
          <p:cNvSpPr txBox="1"/>
          <p:nvPr/>
        </p:nvSpPr>
        <p:spPr>
          <a:xfrm>
            <a:off x="6044963" y="1222573"/>
            <a:ext cx="2077495" cy="3631763"/>
          </a:xfrm>
          <a:prstGeom prst="rect">
            <a:avLst/>
          </a:prstGeom>
          <a:noFill/>
        </p:spPr>
        <p:txBody>
          <a:bodyPr wrap="square" rtlCol="0">
            <a:spAutoFit/>
          </a:bodyPr>
          <a:lstStyle/>
          <a:p>
            <a:r>
              <a:rPr lang="nl-NL" sz="1000" dirty="0">
                <a:latin typeface="Arial" panose="020B0604020202020204" pitchFamily="34" charset="0"/>
                <a:cs typeface="Arial" panose="020B0604020202020204" pitchFamily="34" charset="0"/>
              </a:rPr>
              <a:t>Bij Surplus werken we vanuit een persoonlijke benadering. Wij willen iedere cliënt goed leren kennen. ‘Zie mij’ staat daarom in onze dienstverlening centraal. Zo kunnen we ontdekken wat in het leven van de cliënt belangrijk is, ook in een nieuwe fase van het leven. Alleen door cliënten echt te zien, als mens met een eigen geschiedenis, gewoontes en zorgen, kunnen we persoonsgerichte zorg bieden.</a:t>
            </a:r>
          </a:p>
          <a:p>
            <a:r>
              <a:rPr lang="nl-NL" sz="1000" dirty="0">
                <a:latin typeface="Arial" panose="020B0604020202020204" pitchFamily="34" charset="0"/>
                <a:cs typeface="Arial" panose="020B0604020202020204" pitchFamily="34" charset="0"/>
              </a:rPr>
              <a:t> </a:t>
            </a:r>
          </a:p>
          <a:p>
            <a:r>
              <a:rPr lang="nl-NL" sz="1000" dirty="0">
                <a:latin typeface="Arial" panose="020B0604020202020204" pitchFamily="34" charset="0"/>
                <a:cs typeface="Arial" panose="020B0604020202020204" pitchFamily="34" charset="0"/>
              </a:rPr>
              <a:t>Onze visie vraagt van jou om te luisteren, echt te kijken, geduld, kwetsbaarheid en lef om vragen te stellen. De regie ligt bij mensen zelf. </a:t>
            </a:r>
          </a:p>
          <a:p>
            <a:endParaRPr lang="nl-NL" sz="1000" dirty="0">
              <a:latin typeface="Arial" panose="020B0604020202020204" pitchFamily="34" charset="0"/>
              <a:cs typeface="Arial" panose="020B0604020202020204" pitchFamily="34" charset="0"/>
            </a:endParaRPr>
          </a:p>
          <a:p>
            <a:r>
              <a:rPr lang="nl-NL" sz="1000" dirty="0">
                <a:latin typeface="Arial" panose="020B0604020202020204" pitchFamily="34" charset="0"/>
                <a:cs typeface="Arial" panose="020B0604020202020204" pitchFamily="34" charset="0"/>
              </a:rPr>
              <a:t>Besluiten over hun leven nemen we daarom samen met hen en/of hun naasten. </a:t>
            </a:r>
          </a:p>
        </p:txBody>
      </p:sp>
    </p:spTree>
    <p:extLst>
      <p:ext uri="{BB962C8B-B14F-4D97-AF65-F5344CB8AC3E}">
        <p14:creationId xmlns:p14="http://schemas.microsoft.com/office/powerpoint/2010/main" val="330210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hoek met één afgeronde hoek 14"/>
          <p:cNvSpPr/>
          <p:nvPr/>
        </p:nvSpPr>
        <p:spPr>
          <a:xfrm flipH="1" flipV="1">
            <a:off x="2579298" y="-7"/>
            <a:ext cx="6564702" cy="6140262"/>
          </a:xfrm>
          <a:prstGeom prst="round1Rect">
            <a:avLst>
              <a:gd name="adj" fmla="val 4892"/>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133" y="5881037"/>
            <a:ext cx="1867300" cy="821284"/>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764" y="6095050"/>
            <a:ext cx="9144000" cy="1012301"/>
          </a:xfrm>
          <a:prstGeom prst="rect">
            <a:avLst/>
          </a:prstGeom>
        </p:spPr>
      </p:pic>
      <p:sp>
        <p:nvSpPr>
          <p:cNvPr id="14" name="Rechthoek met één afgeronde hoek 13"/>
          <p:cNvSpPr/>
          <p:nvPr/>
        </p:nvSpPr>
        <p:spPr>
          <a:xfrm flipV="1">
            <a:off x="0" y="-7"/>
            <a:ext cx="3244362" cy="5734335"/>
          </a:xfrm>
          <a:prstGeom prst="round1Rect">
            <a:avLst/>
          </a:prstGeom>
          <a:gradFill>
            <a:gsLst>
              <a:gs pos="0">
                <a:srgbClr val="1B4379"/>
              </a:gs>
              <a:gs pos="100000">
                <a:srgbClr val="009FDD"/>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met diagonaal twee afgeronde hoeken 15"/>
          <p:cNvSpPr/>
          <p:nvPr/>
        </p:nvSpPr>
        <p:spPr>
          <a:xfrm>
            <a:off x="3725883" y="408317"/>
            <a:ext cx="4936595" cy="448408"/>
          </a:xfrm>
          <a:prstGeom prst="round2DiagRect">
            <a:avLst>
              <a:gd name="adj1" fmla="val 44253"/>
              <a:gd name="adj2"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latin typeface="Arial" panose="020B0604020202020204" pitchFamily="34" charset="0"/>
                <a:cs typeface="Arial" panose="020B0604020202020204" pitchFamily="34" charset="0"/>
              </a:rPr>
              <a:t>Impressie van jouw dag</a:t>
            </a:r>
          </a:p>
        </p:txBody>
      </p:sp>
      <p:sp>
        <p:nvSpPr>
          <p:cNvPr id="18" name="Rechthoek met één afgeronde hoek 17"/>
          <p:cNvSpPr/>
          <p:nvPr/>
        </p:nvSpPr>
        <p:spPr>
          <a:xfrm flipV="1">
            <a:off x="0" y="-9492"/>
            <a:ext cx="1965324" cy="604715"/>
          </a:xfrm>
          <a:prstGeom prst="round1Rect">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412075" y="213698"/>
            <a:ext cx="2218313" cy="528233"/>
          </a:xfrm>
          <a:prstGeom prst="rect">
            <a:avLst/>
          </a:prstGeom>
          <a:noFill/>
        </p:spPr>
        <p:txBody>
          <a:bodyPr wrap="square" lIns="0" tIns="0" rIns="0" bIns="0" rtlCol="0">
            <a:normAutofit/>
          </a:bodyPr>
          <a:lstStyle/>
          <a:p>
            <a:r>
              <a:rPr lang="nl-NL" sz="1400" b="1" dirty="0">
                <a:solidFill>
                  <a:schemeClr val="bg1"/>
                </a:solidFill>
                <a:latin typeface="Arial" panose="020B0604020202020204" pitchFamily="34" charset="0"/>
                <a:cs typeface="Arial" panose="020B0604020202020204" pitchFamily="34" charset="0"/>
              </a:rPr>
              <a:t>De functie</a:t>
            </a:r>
            <a:endParaRPr lang="nl-NL" sz="1400" dirty="0">
              <a:solidFill>
                <a:schemeClr val="bg1"/>
              </a:solidFill>
              <a:latin typeface="Arial" panose="020B0604020202020204" pitchFamily="34" charset="0"/>
              <a:cs typeface="Arial" panose="020B0604020202020204" pitchFamily="34" charset="0"/>
            </a:endParaRPr>
          </a:p>
        </p:txBody>
      </p:sp>
      <p:sp>
        <p:nvSpPr>
          <p:cNvPr id="19" name="Tekstvak 18"/>
          <p:cNvSpPr txBox="1"/>
          <p:nvPr/>
        </p:nvSpPr>
        <p:spPr>
          <a:xfrm>
            <a:off x="412075" y="1058865"/>
            <a:ext cx="2585078" cy="578198"/>
          </a:xfrm>
          <a:prstGeom prst="rect">
            <a:avLst/>
          </a:prstGeom>
          <a:noFill/>
        </p:spPr>
        <p:txBody>
          <a:bodyPr wrap="square" lIns="0" tIns="0" rIns="0" bIns="0" rtlCol="0">
            <a:noAutofit/>
          </a:bodyPr>
          <a:lstStyle/>
          <a:p>
            <a:r>
              <a:rPr lang="nl-NL" sz="2400" b="1" dirty="0">
                <a:solidFill>
                  <a:schemeClr val="bg1"/>
                </a:solidFill>
                <a:latin typeface="Arial" panose="020B0604020202020204" pitchFamily="34" charset="0"/>
                <a:cs typeface="Arial" panose="020B0604020202020204" pitchFamily="34" charset="0"/>
              </a:rPr>
              <a:t>Wat ga je doen?</a:t>
            </a:r>
            <a:endParaRPr lang="nl-NL" sz="2400" dirty="0">
              <a:solidFill>
                <a:schemeClr val="bg1"/>
              </a:solidFill>
              <a:latin typeface="Arial" panose="020B0604020202020204" pitchFamily="34" charset="0"/>
              <a:cs typeface="Arial" panose="020B0604020202020204" pitchFamily="34" charset="0"/>
            </a:endParaRPr>
          </a:p>
        </p:txBody>
      </p:sp>
      <p:sp>
        <p:nvSpPr>
          <p:cNvPr id="20" name="Tekstvak 19"/>
          <p:cNvSpPr txBox="1"/>
          <p:nvPr/>
        </p:nvSpPr>
        <p:spPr>
          <a:xfrm>
            <a:off x="3725883" y="1130127"/>
            <a:ext cx="4818042" cy="4604201"/>
          </a:xfrm>
          <a:prstGeom prst="rect">
            <a:avLst/>
          </a:prstGeom>
          <a:noFill/>
        </p:spPr>
        <p:txBody>
          <a:bodyPr wrap="square" lIns="0" tIns="0" rIns="0" bIns="0" numCol="2" spcCol="288000" rtlCol="0">
            <a:noAutofit/>
          </a:bodyPr>
          <a:lstStyle/>
          <a:p>
            <a:r>
              <a:rPr lang="nl-NL" sz="1000" b="1" dirty="0">
                <a:latin typeface="Arial" panose="020B0604020202020204" pitchFamily="34" charset="0"/>
                <a:cs typeface="Arial" panose="020B0604020202020204" pitchFamily="34" charset="0"/>
              </a:rPr>
              <a:t>Beleidsontwikkeling</a:t>
            </a:r>
          </a:p>
          <a:p>
            <a:r>
              <a:rPr lang="nl-NL" sz="1000" dirty="0">
                <a:latin typeface="Arial" panose="020B0604020202020204" pitchFamily="34" charset="0"/>
                <a:cs typeface="Arial" panose="020B0604020202020204" pitchFamily="34" charset="0"/>
              </a:rPr>
              <a:t>Je werkt nauw samen met de strategisch adviseur huisvesting, die de inhoudelijke koersmaker is, en je voert analyses uit die leiden tot verbetervoorstellen voor het te voeren (tactisch en strategisch) beleid en meerjarenbeleidsplannen. Na vaststelling van het beleid zorg jij voor implementatie en borging ervan. Je adviseert het management en de Raad van Bestuur</a:t>
            </a:r>
            <a:r>
              <a:rPr lang="nl-NL" sz="1000" dirty="0">
                <a:solidFill>
                  <a:srgbClr val="FF0000"/>
                </a:solidFill>
                <a:latin typeface="Arial" panose="020B0604020202020204" pitchFamily="34" charset="0"/>
                <a:cs typeface="Arial" panose="020B0604020202020204" pitchFamily="34" charset="0"/>
              </a:rPr>
              <a:t>. </a:t>
            </a:r>
          </a:p>
          <a:p>
            <a:endParaRPr lang="nl-NL" sz="1000" dirty="0">
              <a:latin typeface="Arial" panose="020B0604020202020204" pitchFamily="34" charset="0"/>
              <a:cs typeface="Arial" panose="020B0604020202020204" pitchFamily="34" charset="0"/>
            </a:endParaRPr>
          </a:p>
          <a:p>
            <a:r>
              <a:rPr lang="nl-NL" sz="1000" b="1" dirty="0">
                <a:latin typeface="Arial" panose="020B0604020202020204" pitchFamily="34" charset="0"/>
                <a:cs typeface="Arial" panose="020B0604020202020204" pitchFamily="34" charset="0"/>
              </a:rPr>
              <a:t>Ontwikkeling aanbod huisvesting</a:t>
            </a:r>
          </a:p>
          <a:p>
            <a:r>
              <a:rPr lang="nl-NL" sz="1000" dirty="0">
                <a:latin typeface="Arial" panose="020B0604020202020204" pitchFamily="34" charset="0"/>
                <a:cs typeface="Arial" panose="020B0604020202020204" pitchFamily="34" charset="0"/>
              </a:rPr>
              <a:t>Jij geeft uitvoering aan de vastgestelde lange termijnvisie </a:t>
            </a:r>
            <a:r>
              <a:rPr lang="nl-NL" sz="1000" dirty="0" smtClean="0">
                <a:latin typeface="Arial" panose="020B0604020202020204" pitchFamily="34" charset="0"/>
                <a:cs typeface="Arial" panose="020B0604020202020204" pitchFamily="34" charset="0"/>
              </a:rPr>
              <a:t>op </a:t>
            </a:r>
            <a:r>
              <a:rPr lang="nl-NL" sz="1000" dirty="0">
                <a:latin typeface="Arial" panose="020B0604020202020204" pitchFamily="34" charset="0"/>
                <a:cs typeface="Arial" panose="020B0604020202020204" pitchFamily="34" charset="0"/>
              </a:rPr>
              <a:t>alle </a:t>
            </a:r>
            <a:r>
              <a:rPr lang="nl-NL" sz="1000" dirty="0" smtClean="0">
                <a:latin typeface="Arial" panose="020B0604020202020204" pitchFamily="34" charset="0"/>
                <a:cs typeface="Arial" panose="020B0604020202020204" pitchFamily="34" charset="0"/>
              </a:rPr>
              <a:t>niveaus. </a:t>
            </a:r>
            <a:r>
              <a:rPr lang="nl-NL" sz="1000" dirty="0">
                <a:latin typeface="Arial" panose="020B0604020202020204" pitchFamily="34" charset="0"/>
                <a:cs typeface="Arial" panose="020B0604020202020204" pitchFamily="34" charset="0"/>
              </a:rPr>
              <a:t>Je houdt je bezig met het afstemmen van de individuele (gegroepeerde) objecten op de behoefte van de gebruikers. Dit doe je o.a. door mogelijkheden voor de huur en koop van panden te onderzoeken en te boordelen op geschiktheid. Op basis van jouw analyses adviseer je de stuurgroep over de verkoop of behoud van een bepaalde locatie. Met jouw focus op de impact geef je, vanuit je expertisegebied huisvesting, invulling aan dossiers van strategische waarde. </a:t>
            </a:r>
          </a:p>
          <a:p>
            <a:r>
              <a:rPr lang="nl-NL" sz="1000" dirty="0">
                <a:latin typeface="Arial" panose="020B0604020202020204" pitchFamily="34" charset="0"/>
                <a:cs typeface="Arial" panose="020B0604020202020204" pitchFamily="34" charset="0"/>
              </a:rPr>
              <a:t>Cliënten en medewerkers ervaren meerwaarde in hun woon en/of werkomgeving. In stuurgroep verband neem je gezamenlijk voorgenomen besluiten zodat deze onderbouwd voorgelegd kunnen worden aan de Raad van Bestuur. Jij deelt je kennis in projectverband, soms als deelnemer soms als leider. Projecten hebben   organisatie brede impact.</a:t>
            </a:r>
          </a:p>
          <a:p>
            <a:endParaRPr lang="nl-NL" sz="1000" dirty="0">
              <a:latin typeface="Arial" panose="020B0604020202020204" pitchFamily="34" charset="0"/>
              <a:cs typeface="Arial" panose="020B0604020202020204" pitchFamily="34" charset="0"/>
            </a:endParaRPr>
          </a:p>
          <a:p>
            <a:r>
              <a:rPr lang="nl-NL" sz="1000" b="1" dirty="0">
                <a:latin typeface="Arial" panose="020B0604020202020204" pitchFamily="34" charset="0"/>
                <a:cs typeface="Arial" panose="020B0604020202020204" pitchFamily="34" charset="0"/>
              </a:rPr>
              <a:t>Bedrijfsvoering</a:t>
            </a:r>
          </a:p>
          <a:p>
            <a:r>
              <a:rPr lang="nl-NL" sz="1000" dirty="0">
                <a:latin typeface="Arial" panose="020B0604020202020204" pitchFamily="34" charset="0"/>
                <a:cs typeface="Arial" panose="020B0604020202020204" pitchFamily="34" charset="0"/>
              </a:rPr>
              <a:t>Dankzij jouw financiële inzicht en actieve sturing op de vastgoedportefeuille, waarbinnen jij de toegekende project- en contractbudgetten beheert, draag je -al dan niet in projectverband- bij aan een optimaal vastgoedrendement. Jouw notities en (financiële) rapportages zijn onderbouwd ten behoeve van de (bestuurlijke) besluitvorming. Jouw kracht zit in het adviseren over huisvestingsvraagstukken en het fungeren als sparringpartner voor management en RvB</a:t>
            </a:r>
          </a:p>
          <a:p>
            <a:endParaRPr lang="nl-NL" sz="1000" dirty="0">
              <a:solidFill>
                <a:schemeClr val="accent1">
                  <a:lumMod val="75000"/>
                </a:schemeClr>
              </a:solidFill>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p:txBody>
      </p:sp>
      <p:sp>
        <p:nvSpPr>
          <p:cNvPr id="2" name="Tekstvak 1"/>
          <p:cNvSpPr txBox="1"/>
          <p:nvPr/>
        </p:nvSpPr>
        <p:spPr>
          <a:xfrm>
            <a:off x="390351" y="1668957"/>
            <a:ext cx="2463659" cy="2970044"/>
          </a:xfrm>
          <a:prstGeom prst="rect">
            <a:avLst/>
          </a:prstGeom>
          <a:noFill/>
        </p:spPr>
        <p:txBody>
          <a:bodyPr wrap="square" rtlCol="0">
            <a:spAutoFit/>
          </a:bodyPr>
          <a:lstStyle/>
          <a:p>
            <a:r>
              <a:rPr lang="nl-NL" sz="1100" dirty="0">
                <a:solidFill>
                  <a:schemeClr val="bg1"/>
                </a:solidFill>
                <a:latin typeface="Arial" panose="020B0604020202020204" pitchFamily="34" charset="0"/>
                <a:cs typeface="Arial" panose="020B0604020202020204" pitchFamily="34" charset="0"/>
              </a:rPr>
              <a:t>Als Adviseur huisvesting zorg je voor het optimaal en duurzaam gebruik van de capaciteit van het (zorg)vastgoed binnen Surplus. </a:t>
            </a:r>
          </a:p>
          <a:p>
            <a:endParaRPr lang="nl-NL" sz="1100" dirty="0">
              <a:solidFill>
                <a:schemeClr val="bg1"/>
              </a:solidFill>
              <a:latin typeface="Arial" panose="020B0604020202020204" pitchFamily="34" charset="0"/>
              <a:cs typeface="Arial" panose="020B0604020202020204" pitchFamily="34" charset="0"/>
            </a:endParaRPr>
          </a:p>
          <a:p>
            <a:r>
              <a:rPr lang="nl-NL" sz="1100" dirty="0">
                <a:solidFill>
                  <a:schemeClr val="bg1"/>
                </a:solidFill>
                <a:latin typeface="Arial" panose="020B0604020202020204" pitchFamily="34" charset="0"/>
                <a:cs typeface="Arial" panose="020B0604020202020204" pitchFamily="34" charset="0"/>
              </a:rPr>
              <a:t>Vanwege je vakkennis neem je deel aan projecten of neem je de rol van projectleider op je. Tevens lever je een bijdrage aan de ontwikkeling van het zorgvastgoed door bijvoorbeeld management te adviseren over de (ver)huur en (ver)koop.</a:t>
            </a:r>
          </a:p>
          <a:p>
            <a:endParaRPr lang="nl-NL" sz="1100" dirty="0">
              <a:solidFill>
                <a:schemeClr val="bg1"/>
              </a:solidFill>
              <a:latin typeface="Arial" panose="020B0604020202020204" pitchFamily="34" charset="0"/>
              <a:cs typeface="Arial" panose="020B0604020202020204" pitchFamily="34" charset="0"/>
            </a:endParaRPr>
          </a:p>
          <a:p>
            <a:r>
              <a:rPr lang="nl-NL" sz="1100" dirty="0">
                <a:solidFill>
                  <a:schemeClr val="bg1"/>
                </a:solidFill>
                <a:latin typeface="Arial" panose="020B0604020202020204" pitchFamily="34" charset="0"/>
                <a:cs typeface="Arial" panose="020B0604020202020204" pitchFamily="34" charset="0"/>
              </a:rPr>
              <a:t>Hierdoor blijft een gezonde portefeuille van beschikbare huisvesting behouden.</a:t>
            </a:r>
          </a:p>
        </p:txBody>
      </p:sp>
    </p:spTree>
    <p:extLst>
      <p:ext uri="{BB962C8B-B14F-4D97-AF65-F5344CB8AC3E}">
        <p14:creationId xmlns:p14="http://schemas.microsoft.com/office/powerpoint/2010/main" val="103385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hoek met één afgeronde hoek 14"/>
          <p:cNvSpPr/>
          <p:nvPr/>
        </p:nvSpPr>
        <p:spPr>
          <a:xfrm flipH="1" flipV="1">
            <a:off x="2579298" y="-7"/>
            <a:ext cx="6564702" cy="6140262"/>
          </a:xfrm>
          <a:prstGeom prst="round1Rect">
            <a:avLst>
              <a:gd name="adj" fmla="val 4892"/>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133" y="5881037"/>
            <a:ext cx="1867300" cy="821284"/>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764" y="6095050"/>
            <a:ext cx="9144000" cy="1012301"/>
          </a:xfrm>
          <a:prstGeom prst="rect">
            <a:avLst/>
          </a:prstGeom>
        </p:spPr>
      </p:pic>
      <p:sp>
        <p:nvSpPr>
          <p:cNvPr id="14" name="Rechthoek met één afgeronde hoek 13"/>
          <p:cNvSpPr/>
          <p:nvPr/>
        </p:nvSpPr>
        <p:spPr>
          <a:xfrm flipV="1">
            <a:off x="0" y="-7"/>
            <a:ext cx="3244362" cy="5734335"/>
          </a:xfrm>
          <a:prstGeom prst="round1Rect">
            <a:avLst/>
          </a:prstGeom>
          <a:gradFill>
            <a:gsLst>
              <a:gs pos="0">
                <a:srgbClr val="1B4379"/>
              </a:gs>
              <a:gs pos="100000">
                <a:srgbClr val="009FDD"/>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met diagonaal twee afgeronde hoeken 15"/>
          <p:cNvSpPr/>
          <p:nvPr/>
        </p:nvSpPr>
        <p:spPr>
          <a:xfrm>
            <a:off x="3725883" y="408317"/>
            <a:ext cx="4936595" cy="448408"/>
          </a:xfrm>
          <a:prstGeom prst="round2DiagRect">
            <a:avLst>
              <a:gd name="adj1" fmla="val 44253"/>
              <a:gd name="adj2"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latin typeface="Arial" panose="020B0604020202020204" pitchFamily="34" charset="0"/>
                <a:cs typeface="Arial" panose="020B0604020202020204" pitchFamily="34" charset="0"/>
              </a:rPr>
              <a:t>Impressie van jouw dag</a:t>
            </a:r>
          </a:p>
        </p:txBody>
      </p:sp>
      <p:sp>
        <p:nvSpPr>
          <p:cNvPr id="18" name="Rechthoek met één afgeronde hoek 17"/>
          <p:cNvSpPr/>
          <p:nvPr/>
        </p:nvSpPr>
        <p:spPr>
          <a:xfrm flipV="1">
            <a:off x="0" y="-9492"/>
            <a:ext cx="1965324" cy="604715"/>
          </a:xfrm>
          <a:prstGeom prst="round1Rect">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412075" y="213698"/>
            <a:ext cx="2218313" cy="528233"/>
          </a:xfrm>
          <a:prstGeom prst="rect">
            <a:avLst/>
          </a:prstGeom>
          <a:noFill/>
        </p:spPr>
        <p:txBody>
          <a:bodyPr wrap="square" lIns="0" tIns="0" rIns="0" bIns="0" rtlCol="0">
            <a:normAutofit/>
          </a:bodyPr>
          <a:lstStyle/>
          <a:p>
            <a:r>
              <a:rPr lang="nl-NL" sz="1400" b="1" dirty="0">
                <a:solidFill>
                  <a:schemeClr val="bg1"/>
                </a:solidFill>
                <a:latin typeface="Arial" panose="020B0604020202020204" pitchFamily="34" charset="0"/>
                <a:cs typeface="Arial" panose="020B0604020202020204" pitchFamily="34" charset="0"/>
              </a:rPr>
              <a:t>De functie</a:t>
            </a:r>
            <a:endParaRPr lang="nl-NL" sz="1400" dirty="0">
              <a:solidFill>
                <a:schemeClr val="bg1"/>
              </a:solidFill>
              <a:latin typeface="Arial" panose="020B0604020202020204" pitchFamily="34" charset="0"/>
              <a:cs typeface="Arial" panose="020B0604020202020204" pitchFamily="34" charset="0"/>
            </a:endParaRPr>
          </a:p>
        </p:txBody>
      </p:sp>
      <p:sp>
        <p:nvSpPr>
          <p:cNvPr id="19" name="Tekstvak 18"/>
          <p:cNvSpPr txBox="1"/>
          <p:nvPr/>
        </p:nvSpPr>
        <p:spPr>
          <a:xfrm>
            <a:off x="412075" y="841028"/>
            <a:ext cx="2585078" cy="578198"/>
          </a:xfrm>
          <a:prstGeom prst="rect">
            <a:avLst/>
          </a:prstGeom>
          <a:noFill/>
        </p:spPr>
        <p:txBody>
          <a:bodyPr wrap="square" lIns="0" tIns="0" rIns="0" bIns="0" rtlCol="0">
            <a:noAutofit/>
          </a:bodyPr>
          <a:lstStyle/>
          <a:p>
            <a:endParaRPr lang="nl-NL" sz="2400" dirty="0">
              <a:solidFill>
                <a:schemeClr val="bg1"/>
              </a:solidFill>
              <a:latin typeface="Arial" panose="020B0604020202020204" pitchFamily="34" charset="0"/>
              <a:cs typeface="Arial" panose="020B0604020202020204" pitchFamily="34" charset="0"/>
            </a:endParaRPr>
          </a:p>
        </p:txBody>
      </p:sp>
      <p:sp>
        <p:nvSpPr>
          <p:cNvPr id="20" name="Tekstvak 19"/>
          <p:cNvSpPr txBox="1"/>
          <p:nvPr/>
        </p:nvSpPr>
        <p:spPr>
          <a:xfrm>
            <a:off x="3725883" y="1130127"/>
            <a:ext cx="4818042" cy="4280433"/>
          </a:xfrm>
          <a:prstGeom prst="rect">
            <a:avLst/>
          </a:prstGeom>
          <a:noFill/>
        </p:spPr>
        <p:txBody>
          <a:bodyPr wrap="square" lIns="0" tIns="0" rIns="0" bIns="0" numCol="2" spcCol="288000"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Transacties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 bent, aan de hand van door jou</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opgestelde businesscases en op basis van feitelijke, beschikbare en juiste informatie, in staat bewuste keuzes te maken en adviezen uit te brengen door gedegen planvorming. Zorgvuldig als je bent zorg jij ervoor dat de Surplus-belangen zijn geborgd bij alle aan- en verkoop, huur en verhuur overeenkomsten waarop jij proactief stuurt. Vanzelfsprekend leef je de (gewijzigde) wetgeving na en pas je deze in de vastgoedprocessen/ vraagstukken toe. Je kunt juridische impact inschatten en zo nodig maak je gebruik van benodigde ondersteuning.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Advisering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 bestudering van de dossiers en het wikken en wegen van financiële voor- en nadelen ben je in staat om weloverwogen adviezen te geven aan de stuurgroep, passend bij de visie. Op basis hiervan bereid je in stuurgroep verband besluiten voor, die door de Raad van Bestuur genomen moeten worden. Je adviseert belanghebbenden over transacties en voorwaarden, je bereidt onderhandelingen voor grotere én kleinere projecten voor. In opdracht én onder eindverantwoordelijkheid en gestelde (financiële) kaders van de interne opdrachtgever (management of stuurgroep) onderhandel je over </a:t>
            </a:r>
            <a:r>
              <a:rPr kumimoji="0" lang="nl-NL"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contracten/pro</a:t>
            </a:r>
            <a:r>
              <a:rPr kumimoji="0" lang="nl-N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jecten zoals huur- en verhuur en aan- of verkoop van panden. </a:t>
            </a:r>
          </a:p>
          <a:p>
            <a:r>
              <a:rPr lang="nl-NL" sz="1000" dirty="0">
                <a:latin typeface="Arial" panose="020B0604020202020204" pitchFamily="34" charset="0"/>
                <a:cs typeface="Arial" panose="020B0604020202020204" pitchFamily="34" charset="0"/>
              </a:rPr>
              <a:t>Je bent </a:t>
            </a:r>
            <a:r>
              <a:rPr lang="nl-NL" sz="1000" dirty="0" err="1">
                <a:latin typeface="Arial" panose="020B0604020202020204" pitchFamily="34" charset="0"/>
                <a:cs typeface="Arial" panose="020B0604020202020204" pitchFamily="34" charset="0"/>
              </a:rPr>
              <a:t>sparringspartner</a:t>
            </a:r>
            <a:r>
              <a:rPr lang="nl-NL" sz="1000" dirty="0">
                <a:latin typeface="Arial" panose="020B0604020202020204" pitchFamily="34" charset="0"/>
                <a:cs typeface="Arial" panose="020B0604020202020204" pitchFamily="34" charset="0"/>
              </a:rPr>
              <a:t> voor de strategisch adviseur huisvesting,  adviseurs huisvesting en andere leden van team huisvesting.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nl-NL" sz="1000" dirty="0">
              <a:solidFill>
                <a:srgbClr val="FFC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Conflict</a:t>
            </a:r>
            <a:endParaRPr kumimoji="0" lang="nl-NL" sz="1000" b="1" i="0" u="none" strike="noStrike" kern="1200" cap="none" spc="0" normalizeH="0" baseline="0" noProof="0" dirty="0">
              <a:ln>
                <a:noFill/>
              </a:ln>
              <a:solidFill>
                <a:prstClr val="black"/>
              </a:solidFill>
              <a:effectLst/>
              <a:highlight>
                <a:srgbClr val="FFFFFF"/>
              </a:highligh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highlight>
                  <a:srgbClr val="FFFFFF"/>
                </a:highlight>
                <a:uLnTx/>
                <a:uFillTx/>
                <a:latin typeface="Arial" panose="020B0604020202020204" pitchFamily="34" charset="0"/>
                <a:ea typeface="+mn-ea"/>
                <a:cs typeface="Arial" panose="020B0604020202020204" pitchFamily="34" charset="0"/>
              </a:rPr>
              <a:t>Het kan zijn dat er klachten ontstaan of dat er sprake is van conflicten. In deze situaties houd jij de regie, los jij dit op of betrek je andere deskundigen hierbij. Jouw adviesrol hierin is van onschatbare waarde.</a:t>
            </a:r>
          </a:p>
          <a:p>
            <a:endParaRPr lang="nl-NL" sz="1000" dirty="0">
              <a:solidFill>
                <a:schemeClr val="accent1">
                  <a:lumMod val="75000"/>
                </a:schemeClr>
              </a:solidFill>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p:txBody>
      </p:sp>
      <p:sp>
        <p:nvSpPr>
          <p:cNvPr id="13" name="Tekstvak 12">
            <a:extLst>
              <a:ext uri="{FF2B5EF4-FFF2-40B4-BE49-F238E27FC236}">
                <a16:creationId xmlns:a16="http://schemas.microsoft.com/office/drawing/2014/main" id="{396C0298-86A1-4B49-A9EE-BC2B41103AE2}"/>
              </a:ext>
            </a:extLst>
          </p:cNvPr>
          <p:cNvSpPr txBox="1"/>
          <p:nvPr/>
        </p:nvSpPr>
        <p:spPr>
          <a:xfrm>
            <a:off x="279133" y="1951672"/>
            <a:ext cx="2661609" cy="1477328"/>
          </a:xfrm>
          <a:prstGeom prst="rect">
            <a:avLst/>
          </a:prstGeom>
          <a:noFill/>
        </p:spPr>
        <p:txBody>
          <a:bodyPr wrap="square" rtlCol="0">
            <a:spAutoFit/>
          </a:bodyPr>
          <a:lstStyle/>
          <a:p>
            <a:r>
              <a:rPr lang="nl-NL" i="1" dirty="0">
                <a:solidFill>
                  <a:schemeClr val="bg1"/>
                </a:solidFill>
              </a:rPr>
              <a:t>“Het is voor mij een tweede natuur om relevante in en externe contacten te onderhouden en relaties op te bouwen.’’</a:t>
            </a:r>
          </a:p>
        </p:txBody>
      </p:sp>
    </p:spTree>
    <p:extLst>
      <p:ext uri="{BB962C8B-B14F-4D97-AF65-F5344CB8AC3E}">
        <p14:creationId xmlns:p14="http://schemas.microsoft.com/office/powerpoint/2010/main" val="239881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hoek met één afgeronde hoek 14"/>
          <p:cNvSpPr/>
          <p:nvPr/>
        </p:nvSpPr>
        <p:spPr>
          <a:xfrm flipH="1" flipV="1">
            <a:off x="2617289" y="-24660"/>
            <a:ext cx="6564702" cy="6246664"/>
          </a:xfrm>
          <a:prstGeom prst="round1Rect">
            <a:avLst>
              <a:gd name="adj" fmla="val 4892"/>
            </a:avLst>
          </a:prstGeom>
          <a:solidFill>
            <a:srgbClr val="D7E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133" y="5881037"/>
            <a:ext cx="1867300" cy="821284"/>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764" y="6095050"/>
            <a:ext cx="9144000" cy="1012301"/>
          </a:xfrm>
          <a:prstGeom prst="rect">
            <a:avLst/>
          </a:prstGeom>
        </p:spPr>
      </p:pic>
      <p:pic>
        <p:nvPicPr>
          <p:cNvPr id="9" name="Afbeelding 8"/>
          <p:cNvPicPr>
            <a:picLocks noChangeAspect="1"/>
          </p:cNvPicPr>
          <p:nvPr/>
        </p:nvPicPr>
        <p:blipFill rotWithShape="1">
          <a:blip r:embed="rId5" cstate="print">
            <a:extLst>
              <a:ext uri="{28A0092B-C50C-407E-A947-70E740481C1C}">
                <a14:useLocalDpi xmlns:a14="http://schemas.microsoft.com/office/drawing/2010/main" val="0"/>
              </a:ext>
            </a:extLst>
          </a:blip>
          <a:srcRect l="4468" r="26417"/>
          <a:stretch/>
        </p:blipFill>
        <p:spPr>
          <a:xfrm>
            <a:off x="1" y="2282004"/>
            <a:ext cx="3244362" cy="3134822"/>
          </a:xfrm>
          <a:prstGeom prst="round2DiagRect">
            <a:avLst>
              <a:gd name="adj1" fmla="val 11945"/>
              <a:gd name="adj2" fmla="val 0"/>
            </a:avLst>
          </a:prstGeom>
          <a:effectLst>
            <a:outerShdw blurRad="127000" dist="88900" dir="2700000" algn="tl" rotWithShape="0">
              <a:prstClr val="black">
                <a:alpha val="23000"/>
              </a:prstClr>
            </a:outerShdw>
          </a:effectLst>
        </p:spPr>
      </p:pic>
      <p:sp>
        <p:nvSpPr>
          <p:cNvPr id="14" name="Rechthoek met één afgeronde hoek 13"/>
          <p:cNvSpPr/>
          <p:nvPr/>
        </p:nvSpPr>
        <p:spPr>
          <a:xfrm flipV="1">
            <a:off x="0" y="-6"/>
            <a:ext cx="3244362" cy="1820009"/>
          </a:xfrm>
          <a:prstGeom prst="round1Rect">
            <a:avLst/>
          </a:prstGeom>
          <a:gradFill>
            <a:gsLst>
              <a:gs pos="0">
                <a:srgbClr val="1B4379"/>
              </a:gs>
              <a:gs pos="100000">
                <a:srgbClr val="009FDD"/>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met diagonaal twee afgeronde hoeken 15"/>
          <p:cNvSpPr/>
          <p:nvPr/>
        </p:nvSpPr>
        <p:spPr>
          <a:xfrm>
            <a:off x="3655314" y="448408"/>
            <a:ext cx="1692578" cy="448408"/>
          </a:xfrm>
          <a:prstGeom prst="round2DiagRect">
            <a:avLst>
              <a:gd name="adj1" fmla="val 44253"/>
              <a:gd name="adj2" fmla="val 0"/>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latin typeface="Arial" panose="020B0604020202020204" pitchFamily="34" charset="0"/>
                <a:cs typeface="Arial" panose="020B0604020202020204" pitchFamily="34" charset="0"/>
              </a:rPr>
              <a:t>Je team</a:t>
            </a:r>
          </a:p>
        </p:txBody>
      </p:sp>
      <p:sp>
        <p:nvSpPr>
          <p:cNvPr id="18" name="Rechthoek met één afgeronde hoek 17"/>
          <p:cNvSpPr/>
          <p:nvPr/>
        </p:nvSpPr>
        <p:spPr>
          <a:xfrm flipV="1">
            <a:off x="0" y="-9492"/>
            <a:ext cx="1965324" cy="604715"/>
          </a:xfrm>
          <a:prstGeom prst="round1Rect">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kstvak 18"/>
          <p:cNvSpPr txBox="1"/>
          <p:nvPr/>
        </p:nvSpPr>
        <p:spPr>
          <a:xfrm>
            <a:off x="519764" y="914630"/>
            <a:ext cx="2254925" cy="578604"/>
          </a:xfrm>
          <a:prstGeom prst="rect">
            <a:avLst/>
          </a:prstGeom>
          <a:noFill/>
        </p:spPr>
        <p:txBody>
          <a:bodyPr wrap="square" lIns="0" tIns="0" rIns="0" bIns="0" rtlCol="0">
            <a:noAutofit/>
          </a:bodyPr>
          <a:lstStyle/>
          <a:p>
            <a:r>
              <a:rPr lang="nl-NL" sz="2000" b="1" dirty="0">
                <a:solidFill>
                  <a:schemeClr val="bg1"/>
                </a:solidFill>
                <a:latin typeface="Arial" panose="020B0604020202020204" pitchFamily="34" charset="0"/>
                <a:cs typeface="Arial" panose="020B0604020202020204" pitchFamily="34" charset="0"/>
              </a:rPr>
              <a:t>Waar en met wie werk je?</a:t>
            </a:r>
            <a:endParaRPr lang="nl-NL" sz="2000" dirty="0">
              <a:solidFill>
                <a:schemeClr val="bg1"/>
              </a:solidFill>
              <a:latin typeface="Arial" panose="020B0604020202020204" pitchFamily="34" charset="0"/>
              <a:cs typeface="Arial" panose="020B0604020202020204" pitchFamily="34" charset="0"/>
            </a:endParaRPr>
          </a:p>
        </p:txBody>
      </p:sp>
      <p:sp>
        <p:nvSpPr>
          <p:cNvPr id="20" name="Tekstvak 19"/>
          <p:cNvSpPr txBox="1"/>
          <p:nvPr/>
        </p:nvSpPr>
        <p:spPr>
          <a:xfrm>
            <a:off x="3687161" y="1031810"/>
            <a:ext cx="2138840" cy="2422878"/>
          </a:xfrm>
          <a:prstGeom prst="rect">
            <a:avLst/>
          </a:prstGeom>
          <a:noFill/>
        </p:spPr>
        <p:txBody>
          <a:bodyPr wrap="square" lIns="0" tIns="0" rIns="0" bIns="0" rtlCol="0">
            <a:noAutofit/>
          </a:bodyPr>
          <a:lstStyle/>
          <a:p>
            <a:r>
              <a:rPr lang="nl-NL" sz="1000" dirty="0">
                <a:latin typeface="Arial" panose="020B0604020202020204" pitchFamily="34" charset="0"/>
                <a:cs typeface="Arial" panose="020B0604020202020204" pitchFamily="34" charset="0"/>
              </a:rPr>
              <a:t>Je werkt in het team Vastgoed &amp; Facilities, waarin jullie je gezamenlijke doelen nastreven. </a:t>
            </a:r>
          </a:p>
          <a:p>
            <a:endParaRPr lang="nl-NL" sz="1000" dirty="0">
              <a:latin typeface="Arial" panose="020B0604020202020204" pitchFamily="34" charset="0"/>
              <a:cs typeface="Arial" panose="020B0604020202020204" pitchFamily="34" charset="0"/>
            </a:endParaRPr>
          </a:p>
          <a:p>
            <a:r>
              <a:rPr lang="nl-NL" sz="1000" dirty="0">
                <a:latin typeface="Arial" panose="020B0604020202020204" pitchFamily="34" charset="0"/>
                <a:cs typeface="Arial" panose="020B0604020202020204" pitchFamily="34" charset="0"/>
              </a:rPr>
              <a:t>Je werkt binnen de kaders van het beleid. Voortgangsbewaking, werkwijze en prioriteitstelling bepaal je naar eigen inzicht.</a:t>
            </a:r>
          </a:p>
          <a:p>
            <a:endParaRPr lang="nl-NL" sz="1000" dirty="0">
              <a:latin typeface="Arial" panose="020B0604020202020204" pitchFamily="34" charset="0"/>
              <a:cs typeface="Arial" panose="020B0604020202020204" pitchFamily="34" charset="0"/>
            </a:endParaRPr>
          </a:p>
          <a:p>
            <a:r>
              <a:rPr lang="nl-NL" sz="1000" dirty="0">
                <a:latin typeface="Arial" panose="020B0604020202020204" pitchFamily="34" charset="0"/>
                <a:cs typeface="Arial" panose="020B0604020202020204" pitchFamily="34" charset="0"/>
              </a:rPr>
              <a:t>Je kunt terugvallen op je leidinggevenden en/of (vak)inhoudelijk afstemmen met je collega’s. Je werkt nauw samen met en/of in opdracht van interne opdrachtgevers.</a:t>
            </a:r>
          </a:p>
        </p:txBody>
      </p:sp>
      <p:sp>
        <p:nvSpPr>
          <p:cNvPr id="21" name="Rechthoek met diagonaal twee afgeronde hoeken 20"/>
          <p:cNvSpPr/>
          <p:nvPr/>
        </p:nvSpPr>
        <p:spPr>
          <a:xfrm>
            <a:off x="6339113" y="470388"/>
            <a:ext cx="1811355" cy="448408"/>
          </a:xfrm>
          <a:prstGeom prst="round2DiagRect">
            <a:avLst>
              <a:gd name="adj1" fmla="val 44253"/>
              <a:gd name="adj2" fmla="val 0"/>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latin typeface="Arial" panose="020B0604020202020204" pitchFamily="34" charset="0"/>
                <a:cs typeface="Arial" panose="020B0604020202020204" pitchFamily="34" charset="0"/>
              </a:rPr>
              <a:t>Jouw cliënten</a:t>
            </a:r>
          </a:p>
        </p:txBody>
      </p:sp>
      <p:sp>
        <p:nvSpPr>
          <p:cNvPr id="22" name="Tekstvak 21"/>
          <p:cNvSpPr txBox="1"/>
          <p:nvPr/>
        </p:nvSpPr>
        <p:spPr>
          <a:xfrm>
            <a:off x="6307773" y="1087523"/>
            <a:ext cx="2316463" cy="1129577"/>
          </a:xfrm>
          <a:prstGeom prst="rect">
            <a:avLst/>
          </a:prstGeom>
          <a:noFill/>
        </p:spPr>
        <p:txBody>
          <a:bodyPr wrap="square" lIns="0" tIns="0" rIns="0" bIns="0" rtlCol="0">
            <a:noAutofit/>
          </a:bodyPr>
          <a:lstStyle/>
          <a:p>
            <a:r>
              <a:rPr lang="nl-NL" sz="1000" dirty="0">
                <a:latin typeface="Arial" panose="020B0604020202020204" pitchFamily="34" charset="0"/>
                <a:cs typeface="Arial" panose="020B0604020202020204" pitchFamily="34" charset="0"/>
              </a:rPr>
              <a:t>Jouw opdrachtgevers zijn het management en de Raad van Bestuur die jouw deskundige adviezen en ondersteuning nodig hebben bij huisvestingsvraagstukken. </a:t>
            </a:r>
          </a:p>
          <a:p>
            <a:endParaRPr lang="nl-NL" sz="1000" dirty="0">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p:txBody>
      </p:sp>
      <p:sp>
        <p:nvSpPr>
          <p:cNvPr id="17" name="Rechthoek met diagonaal twee afgeronde hoeken 16"/>
          <p:cNvSpPr/>
          <p:nvPr/>
        </p:nvSpPr>
        <p:spPr>
          <a:xfrm>
            <a:off x="3725711" y="3937337"/>
            <a:ext cx="1692578" cy="448408"/>
          </a:xfrm>
          <a:prstGeom prst="round2DiagRect">
            <a:avLst>
              <a:gd name="adj1" fmla="val 44253"/>
              <a:gd name="adj2" fmla="val 0"/>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latin typeface="Arial" panose="020B0604020202020204" pitchFamily="34" charset="0"/>
                <a:cs typeface="Arial" panose="020B0604020202020204" pitchFamily="34" charset="0"/>
              </a:rPr>
              <a:t>Je locatie</a:t>
            </a:r>
          </a:p>
        </p:txBody>
      </p:sp>
      <p:sp>
        <p:nvSpPr>
          <p:cNvPr id="23" name="Tekstvak 22"/>
          <p:cNvSpPr txBox="1"/>
          <p:nvPr/>
        </p:nvSpPr>
        <p:spPr>
          <a:xfrm>
            <a:off x="3753891" y="4486898"/>
            <a:ext cx="2142424" cy="1125503"/>
          </a:xfrm>
          <a:prstGeom prst="rect">
            <a:avLst/>
          </a:prstGeom>
          <a:noFill/>
        </p:spPr>
        <p:txBody>
          <a:bodyPr wrap="square" lIns="0" tIns="0" rIns="0" bIns="0" rtlCol="0">
            <a:noAutofit/>
          </a:bodyPr>
          <a:lstStyle/>
          <a:p>
            <a:pPr lvl="0"/>
            <a:endParaRPr lang="nl-NL" sz="1000" dirty="0">
              <a:solidFill>
                <a:prstClr val="black"/>
              </a:solidFill>
              <a:latin typeface="Arial" panose="020B0604020202020204" pitchFamily="34" charset="0"/>
              <a:cs typeface="Arial" panose="020B0604020202020204" pitchFamily="34" charset="0"/>
            </a:endParaRPr>
          </a:p>
          <a:p>
            <a:pPr lvl="0"/>
            <a:r>
              <a:rPr lang="nl-NL" sz="1000" dirty="0">
                <a:solidFill>
                  <a:prstClr val="black"/>
                </a:solidFill>
                <a:latin typeface="Arial" panose="020B0604020202020204" pitchFamily="34" charset="0"/>
                <a:cs typeface="Arial" panose="020B0604020202020204" pitchFamily="34" charset="0"/>
              </a:rPr>
              <a:t>Als Adviseur huisvesting werk je op verschillende locaties.</a:t>
            </a:r>
          </a:p>
          <a:p>
            <a:pPr lvl="0"/>
            <a:endParaRPr lang="nl-NL" sz="1000" dirty="0">
              <a:solidFill>
                <a:prstClr val="black"/>
              </a:solidFill>
              <a:latin typeface="Arial" panose="020B0604020202020204" pitchFamily="34" charset="0"/>
              <a:cs typeface="Arial" panose="020B0604020202020204" pitchFamily="34" charset="0"/>
            </a:endParaRPr>
          </a:p>
        </p:txBody>
      </p:sp>
      <p:pic>
        <p:nvPicPr>
          <p:cNvPr id="24" name="Afbeelding 23"/>
          <p:cNvPicPr>
            <a:picLocks noChangeAspect="1"/>
          </p:cNvPicPr>
          <p:nvPr/>
        </p:nvPicPr>
        <p:blipFill rotWithShape="1">
          <a:blip r:embed="rId6" cstate="print">
            <a:extLst>
              <a:ext uri="{28A0092B-C50C-407E-A947-70E740481C1C}">
                <a14:useLocalDpi xmlns:a14="http://schemas.microsoft.com/office/drawing/2010/main" val="0"/>
              </a:ext>
            </a:extLst>
          </a:blip>
          <a:srcRect l="11410" r="18319"/>
          <a:stretch/>
        </p:blipFill>
        <p:spPr>
          <a:xfrm>
            <a:off x="6234494" y="3510319"/>
            <a:ext cx="2909506" cy="2726852"/>
          </a:xfrm>
          <a:prstGeom prst="round2DiagRect">
            <a:avLst>
              <a:gd name="adj1" fmla="val 11945"/>
              <a:gd name="adj2" fmla="val 0"/>
            </a:avLst>
          </a:prstGeom>
          <a:effectLst>
            <a:outerShdw blurRad="127000" dist="88900" dir="2700000" algn="tl" rotWithShape="0">
              <a:prstClr val="black">
                <a:alpha val="23000"/>
              </a:prstClr>
            </a:outerShdw>
          </a:effectLst>
        </p:spPr>
      </p:pic>
      <p:sp>
        <p:nvSpPr>
          <p:cNvPr id="25" name="Tekstvak 24">
            <a:extLst>
              <a:ext uri="{FF2B5EF4-FFF2-40B4-BE49-F238E27FC236}">
                <a16:creationId xmlns:a16="http://schemas.microsoft.com/office/drawing/2014/main" id="{396C0298-86A1-4B49-A9EE-BC2B41103AE2}"/>
              </a:ext>
            </a:extLst>
          </p:cNvPr>
          <p:cNvSpPr txBox="1"/>
          <p:nvPr/>
        </p:nvSpPr>
        <p:spPr>
          <a:xfrm>
            <a:off x="6087235" y="2664649"/>
            <a:ext cx="3094756" cy="738664"/>
          </a:xfrm>
          <a:prstGeom prst="rect">
            <a:avLst/>
          </a:prstGeom>
          <a:noFill/>
        </p:spPr>
        <p:txBody>
          <a:bodyPr wrap="square" rtlCol="0">
            <a:spAutoFit/>
          </a:bodyPr>
          <a:lstStyle/>
          <a:p>
            <a:r>
              <a:rPr lang="nl-NL" sz="1400" dirty="0"/>
              <a:t>“De onderbouwde rapportages en informatie geven mij handvatten om gedegen beleid op te kunnen stellen.”</a:t>
            </a:r>
          </a:p>
        </p:txBody>
      </p:sp>
      <p:sp>
        <p:nvSpPr>
          <p:cNvPr id="27" name="Tekstvak 26">
            <a:extLst>
              <a:ext uri="{FF2B5EF4-FFF2-40B4-BE49-F238E27FC236}">
                <a16:creationId xmlns:a16="http://schemas.microsoft.com/office/drawing/2014/main" id="{7D4E7706-C4BF-4EB6-95F6-35AEEFC40D6C}"/>
              </a:ext>
            </a:extLst>
          </p:cNvPr>
          <p:cNvSpPr txBox="1"/>
          <p:nvPr/>
        </p:nvSpPr>
        <p:spPr>
          <a:xfrm>
            <a:off x="145740" y="76476"/>
            <a:ext cx="1848347" cy="528233"/>
          </a:xfrm>
          <a:prstGeom prst="rect">
            <a:avLst/>
          </a:prstGeom>
          <a:noFill/>
        </p:spPr>
        <p:txBody>
          <a:bodyPr wrap="square" lIns="0" tIns="0" rIns="0" bIns="0" rtlCol="0">
            <a:normAutofit/>
          </a:bodyPr>
          <a:lstStyle/>
          <a:p>
            <a:r>
              <a:rPr lang="nl-NL" sz="1400" b="1" dirty="0">
                <a:solidFill>
                  <a:schemeClr val="bg1"/>
                </a:solidFill>
                <a:latin typeface="Arial" panose="020B0604020202020204" pitchFamily="34" charset="0"/>
                <a:cs typeface="Arial" panose="020B0604020202020204" pitchFamily="34" charset="0"/>
              </a:rPr>
              <a:t>Adviseur huisvesting</a:t>
            </a:r>
          </a:p>
        </p:txBody>
      </p:sp>
    </p:spTree>
    <p:extLst>
      <p:ext uri="{BB962C8B-B14F-4D97-AF65-F5344CB8AC3E}">
        <p14:creationId xmlns:p14="http://schemas.microsoft.com/office/powerpoint/2010/main" val="22966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hoek met één afgeronde hoek 14"/>
          <p:cNvSpPr/>
          <p:nvPr/>
        </p:nvSpPr>
        <p:spPr>
          <a:xfrm flipH="1" flipV="1">
            <a:off x="2916707" y="262549"/>
            <a:ext cx="6028115" cy="5929701"/>
          </a:xfrm>
          <a:prstGeom prst="round1Rect">
            <a:avLst>
              <a:gd name="adj" fmla="val 4892"/>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133" y="5881037"/>
            <a:ext cx="1867300" cy="821284"/>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764" y="6095050"/>
            <a:ext cx="9144000" cy="1012301"/>
          </a:xfrm>
          <a:prstGeom prst="rect">
            <a:avLst/>
          </a:prstGeom>
        </p:spPr>
      </p:pic>
      <p:sp>
        <p:nvSpPr>
          <p:cNvPr id="14" name="Rechthoek met één afgeronde hoek 13"/>
          <p:cNvSpPr/>
          <p:nvPr/>
        </p:nvSpPr>
        <p:spPr>
          <a:xfrm flipV="1">
            <a:off x="0" y="-6"/>
            <a:ext cx="3244362" cy="1820009"/>
          </a:xfrm>
          <a:prstGeom prst="round1Rect">
            <a:avLst/>
          </a:prstGeom>
          <a:gradFill>
            <a:gsLst>
              <a:gs pos="0">
                <a:srgbClr val="1B4379"/>
              </a:gs>
              <a:gs pos="100000">
                <a:srgbClr val="009FDD"/>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met diagonaal twee afgeronde hoeken 15"/>
          <p:cNvSpPr/>
          <p:nvPr/>
        </p:nvSpPr>
        <p:spPr>
          <a:xfrm>
            <a:off x="3484993" y="470388"/>
            <a:ext cx="1692578" cy="448408"/>
          </a:xfrm>
          <a:prstGeom prst="round2DiagRect">
            <a:avLst>
              <a:gd name="adj1" fmla="val 44253"/>
              <a:gd name="adj2" fmla="val 0"/>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latin typeface="Arial" panose="020B0604020202020204" pitchFamily="34" charset="0"/>
                <a:cs typeface="Arial" panose="020B0604020202020204" pitchFamily="34" charset="0"/>
              </a:rPr>
              <a:t>Je talenten</a:t>
            </a:r>
          </a:p>
        </p:txBody>
      </p:sp>
      <p:sp>
        <p:nvSpPr>
          <p:cNvPr id="18" name="Rechthoek met één afgeronde hoek 17"/>
          <p:cNvSpPr/>
          <p:nvPr/>
        </p:nvSpPr>
        <p:spPr>
          <a:xfrm flipV="1">
            <a:off x="0" y="-9492"/>
            <a:ext cx="1965324" cy="604715"/>
          </a:xfrm>
          <a:prstGeom prst="round1Rect">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116977" y="66990"/>
            <a:ext cx="1848347" cy="528233"/>
          </a:xfrm>
          <a:prstGeom prst="rect">
            <a:avLst/>
          </a:prstGeom>
          <a:noFill/>
        </p:spPr>
        <p:txBody>
          <a:bodyPr wrap="square" lIns="0" tIns="0" rIns="0" bIns="0" rtlCol="0">
            <a:normAutofit/>
          </a:bodyPr>
          <a:lstStyle/>
          <a:p>
            <a:r>
              <a:rPr lang="nl-NL" sz="1400" b="1" dirty="0">
                <a:solidFill>
                  <a:schemeClr val="bg1"/>
                </a:solidFill>
                <a:latin typeface="Arial" panose="020B0604020202020204" pitchFamily="34" charset="0"/>
                <a:cs typeface="Arial" panose="020B0604020202020204" pitchFamily="34" charset="0"/>
              </a:rPr>
              <a:t>Adviseur huisvesting</a:t>
            </a:r>
            <a:endParaRPr lang="nl-NL" sz="1400" dirty="0">
              <a:solidFill>
                <a:schemeClr val="bg1"/>
              </a:solidFill>
              <a:latin typeface="Arial" panose="020B0604020202020204" pitchFamily="34" charset="0"/>
              <a:cs typeface="Arial" panose="020B0604020202020204" pitchFamily="34" charset="0"/>
            </a:endParaRPr>
          </a:p>
        </p:txBody>
      </p:sp>
      <p:sp>
        <p:nvSpPr>
          <p:cNvPr id="19" name="Tekstvak 18"/>
          <p:cNvSpPr txBox="1"/>
          <p:nvPr/>
        </p:nvSpPr>
        <p:spPr>
          <a:xfrm>
            <a:off x="412075" y="918796"/>
            <a:ext cx="2264003" cy="644873"/>
          </a:xfrm>
          <a:prstGeom prst="rect">
            <a:avLst/>
          </a:prstGeom>
          <a:noFill/>
        </p:spPr>
        <p:txBody>
          <a:bodyPr wrap="square" lIns="0" tIns="0" rIns="0" bIns="0" rtlCol="0">
            <a:noAutofit/>
          </a:bodyPr>
          <a:lstStyle/>
          <a:p>
            <a:r>
              <a:rPr lang="en-US" sz="2000" b="1" dirty="0" err="1">
                <a:solidFill>
                  <a:schemeClr val="bg1"/>
                </a:solidFill>
                <a:latin typeface="Arial" panose="020B0604020202020204" pitchFamily="34" charset="0"/>
                <a:cs typeface="Arial" panose="020B0604020202020204" pitchFamily="34" charset="0"/>
              </a:rPr>
              <a:t>Daarom</a:t>
            </a:r>
            <a:r>
              <a:rPr lang="en-US" sz="2000" b="1" dirty="0">
                <a:solidFill>
                  <a:schemeClr val="bg1"/>
                </a:solidFill>
                <a:latin typeface="Arial" panose="020B0604020202020204" pitchFamily="34" charset="0"/>
                <a:cs typeface="Arial" panose="020B0604020202020204" pitchFamily="34" charset="0"/>
              </a:rPr>
              <a:t> past </a:t>
            </a:r>
            <a:r>
              <a:rPr lang="en-US" sz="2000" b="1" dirty="0" err="1">
                <a:solidFill>
                  <a:schemeClr val="bg1"/>
                </a:solidFill>
                <a:latin typeface="Arial" panose="020B0604020202020204" pitchFamily="34" charset="0"/>
                <a:cs typeface="Arial" panose="020B0604020202020204" pitchFamily="34" charset="0"/>
              </a:rPr>
              <a:t>dit</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bij</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jou</a:t>
            </a:r>
            <a:r>
              <a:rPr lang="en-US" sz="2000" b="1" dirty="0">
                <a:solidFill>
                  <a:schemeClr val="bg1"/>
                </a:solidFill>
                <a:latin typeface="Arial" panose="020B0604020202020204" pitchFamily="34" charset="0"/>
                <a:cs typeface="Arial" panose="020B0604020202020204" pitchFamily="34" charset="0"/>
              </a:rPr>
              <a:t>!</a:t>
            </a:r>
            <a:endParaRPr lang="nl-NL" sz="2000" b="1" dirty="0">
              <a:solidFill>
                <a:schemeClr val="bg1"/>
              </a:solidFill>
              <a:latin typeface="Arial" panose="020B0604020202020204" pitchFamily="34" charset="0"/>
              <a:cs typeface="Arial" panose="020B0604020202020204" pitchFamily="34" charset="0"/>
            </a:endParaRPr>
          </a:p>
        </p:txBody>
      </p:sp>
      <p:sp>
        <p:nvSpPr>
          <p:cNvPr id="20" name="Tekstvak 19"/>
          <p:cNvSpPr txBox="1"/>
          <p:nvPr/>
        </p:nvSpPr>
        <p:spPr>
          <a:xfrm>
            <a:off x="3479630" y="1126248"/>
            <a:ext cx="2470606" cy="4235005"/>
          </a:xfrm>
          <a:prstGeom prst="rect">
            <a:avLst/>
          </a:prstGeom>
          <a:noFill/>
        </p:spPr>
        <p:txBody>
          <a:bodyPr wrap="square" lIns="0" tIns="0" rIns="0" bIns="0" rtlCol="0">
            <a:noAutofit/>
          </a:bodyPr>
          <a:lstStyle/>
          <a:p>
            <a:r>
              <a:rPr lang="nl-NL" sz="1000" dirty="0">
                <a:latin typeface="Arial" panose="020B0604020202020204" pitchFamily="34" charset="0"/>
                <a:cs typeface="Arial" panose="020B0604020202020204" pitchFamily="34" charset="0"/>
              </a:rPr>
              <a:t>Jouw adviezen zijn helder en goed onderbouwd, zodat management en de Raad van Bestuur weloverwogen beslissingen kunnen nemen. </a:t>
            </a:r>
          </a:p>
          <a:p>
            <a:endParaRPr lang="nl-NL"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hebt een proactieve, positief kritische houding bij het geven van adviezen.</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kunt luisteren, bent tactvol en kunt meebewegen in contacten met in- en externe partijen, echter met behoud van een professionele attitude.</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bent representatief in gesprekken met in- en externen waarbij je de organisatie vertegenwoordigt.</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hebt overtuigingskracht en je </a:t>
            </a:r>
            <a:r>
              <a:rPr lang="nl-NL" sz="1000" dirty="0">
                <a:solidFill>
                  <a:prstClr val="black"/>
                </a:solidFill>
                <a:latin typeface="Arial" panose="020B0604020202020204" pitchFamily="34" charset="0"/>
                <a:cs typeface="Arial" panose="020B0604020202020204" pitchFamily="34" charset="0"/>
              </a:rPr>
              <a:t>kunt met weerstanden en tegengestelde belangen omgaan o.a. </a:t>
            </a:r>
            <a:r>
              <a:rPr lang="nl-NL" sz="1000" dirty="0">
                <a:latin typeface="Arial" panose="020B0604020202020204" pitchFamily="34" charset="0"/>
                <a:cs typeface="Arial" panose="020B0604020202020204" pitchFamily="34" charset="0"/>
              </a:rPr>
              <a:t>bij het geven van adviezen op tactisch en strategisch niveau en </a:t>
            </a:r>
            <a:r>
              <a:rPr lang="nl-NL" sz="1000" dirty="0">
                <a:solidFill>
                  <a:prstClr val="black"/>
                </a:solidFill>
                <a:latin typeface="Arial" panose="020B0604020202020204" pitchFamily="34" charset="0"/>
                <a:cs typeface="Arial" panose="020B0604020202020204" pitchFamily="34" charset="0"/>
              </a:rPr>
              <a:t>in </a:t>
            </a:r>
            <a:r>
              <a:rPr lang="nl-NL" sz="1000" dirty="0">
                <a:latin typeface="Arial" panose="020B0604020202020204" pitchFamily="34" charset="0"/>
                <a:cs typeface="Arial" panose="020B0604020202020204" pitchFamily="34" charset="0"/>
              </a:rPr>
              <a:t>onderhandelingen met externe partijen.</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hebt doorzettingsvermogen en bent overtuigend bij de advisering richting management en bij de afstemming met diverse partijen.</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bent proactief en neemt graag initiatief om jouw vak te ontwikkelen</a:t>
            </a:r>
            <a:r>
              <a:rPr lang="nl-NL" sz="1000" dirty="0">
                <a:solidFill>
                  <a:prstClr val="black"/>
                </a:solidFill>
                <a:latin typeface="Arial" panose="020B0604020202020204" pitchFamily="34" charset="0"/>
                <a:cs typeface="Arial" panose="020B0604020202020204" pitchFamily="34" charset="0"/>
              </a:rPr>
              <a: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 bent integer en gaat zorgvuldig om met vertrouwelijke informatie.  </a:t>
            </a:r>
          </a:p>
          <a:p>
            <a:pPr marL="171450" indent="-171450">
              <a:buFont typeface="Arial" panose="020B0604020202020204" pitchFamily="34" charset="0"/>
              <a:buChar char="•"/>
            </a:pPr>
            <a:endParaRPr lang="nl-NL" sz="1000" dirty="0">
              <a:solidFill>
                <a:prstClr val="black"/>
              </a:solidFill>
              <a:latin typeface="Arial" panose="020B0604020202020204" pitchFamily="34" charset="0"/>
              <a:cs typeface="Arial" panose="020B0604020202020204" pitchFamily="34" charset="0"/>
            </a:endParaRPr>
          </a:p>
        </p:txBody>
      </p:sp>
      <p:sp>
        <p:nvSpPr>
          <p:cNvPr id="21" name="Rechthoek met diagonaal twee afgeronde hoeken 20"/>
          <p:cNvSpPr/>
          <p:nvPr/>
        </p:nvSpPr>
        <p:spPr>
          <a:xfrm>
            <a:off x="6161071" y="470388"/>
            <a:ext cx="1811355" cy="448408"/>
          </a:xfrm>
          <a:prstGeom prst="round2DiagRect">
            <a:avLst>
              <a:gd name="adj1" fmla="val 44253"/>
              <a:gd name="adj2" fmla="val 0"/>
            </a:avLst>
          </a:prstGeom>
          <a:gradFill>
            <a:gsLst>
              <a:gs pos="0">
                <a:srgbClr val="D54F1D"/>
              </a:gs>
              <a:gs pos="100000">
                <a:srgbClr val="F4A80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latin typeface="Arial" panose="020B0604020202020204" pitchFamily="34" charset="0"/>
                <a:cs typeface="Arial" panose="020B0604020202020204" pitchFamily="34" charset="0"/>
              </a:rPr>
              <a:t>Je vakmanschap</a:t>
            </a:r>
          </a:p>
        </p:txBody>
      </p:sp>
      <p:sp>
        <p:nvSpPr>
          <p:cNvPr id="22" name="Tekstvak 21"/>
          <p:cNvSpPr txBox="1"/>
          <p:nvPr/>
        </p:nvSpPr>
        <p:spPr>
          <a:xfrm>
            <a:off x="6190864" y="1094120"/>
            <a:ext cx="2753958" cy="5000930"/>
          </a:xfrm>
          <a:prstGeom prst="rect">
            <a:avLst/>
          </a:prstGeom>
          <a:noFill/>
        </p:spPr>
        <p:txBody>
          <a:bodyPr wrap="square" lIns="0" tIns="0" rIns="0" bIns="0" rtlCol="0">
            <a:noAutofit/>
          </a:bodyPr>
          <a:lstStyle/>
          <a:p>
            <a:pPr lvl="0"/>
            <a:r>
              <a:rPr lang="nl-NL" sz="1000" dirty="0">
                <a:solidFill>
                  <a:prstClr val="black"/>
                </a:solidFill>
                <a:latin typeface="Arial" panose="020B0604020202020204" pitchFamily="34" charset="0"/>
                <a:cs typeface="Arial" panose="020B0604020202020204" pitchFamily="34" charset="0"/>
              </a:rPr>
              <a:t>We vertrouwen en waarderen jouw vakmanschap. Wij hechten belang aan jouw ervaring, kennis en kunde. Dat betekent dat je niet altijd volgens het boekje werkt maar je grenzen kent en je vaardigheden weet in te zetten wanneer het nodig is. </a:t>
            </a:r>
          </a:p>
          <a:p>
            <a:pPr lvl="0"/>
            <a:endParaRPr lang="nl-NL" sz="10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hebt een (post) hbo-niveau werk- en denkniveau, kennis van projectmanagement en meerdere jaren werkervaring. Je hebt financieel inzicht, kennis van wet- en regelgeving en ervaring met projectmatig werken.</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kunt adviezen en informatie goed mondeling en schriftelijk overbrengen.</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volgt ontwikkelingen in je vakgebied en binnen de sector en beoordeelt deze op toepbasbaarheid. </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oefent invloed uit op het totale vastgoedbeleid. Daarom ben je alert op ontwikkelingen, knelpunten, kansen en mogelijkheden. Je zorgt ervoor dat jouw informatie correct, actueel en onderbouwd is, omdat anderen op basis daarvan besluiten nemen. Daarmee beperk je de kans op imago- en financiële schade voor Surplus.</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werkt systematisch en ordelijk en bij het opstellen van contracten, rapportages en het uitvoeren van analyses.</a:t>
            </a:r>
          </a:p>
          <a:p>
            <a:pPr marL="171450" indent="-171450">
              <a:buFont typeface="Arial" panose="020B0604020202020204" pitchFamily="34" charset="0"/>
              <a:buChar char="•"/>
            </a:pPr>
            <a:r>
              <a:rPr lang="nl-NL" sz="1000" dirty="0">
                <a:latin typeface="Arial" panose="020B0604020202020204" pitchFamily="34" charset="0"/>
                <a:cs typeface="Arial" panose="020B0604020202020204" pitchFamily="34" charset="0"/>
              </a:rPr>
              <a:t>Je herkent psychische belasting door o.a. tijdsdruk en belangentegenstellingen. Maak dit bespreekbaar, zo zorgen we er samen voor dat je gezond en vitaal blijft.</a:t>
            </a:r>
          </a:p>
          <a:p>
            <a:pPr marL="171450" indent="-171450">
              <a:buFont typeface="Arial" panose="020B0604020202020204" pitchFamily="34" charset="0"/>
              <a:buChar char="•"/>
            </a:pPr>
            <a:endParaRPr lang="nl-NL" sz="1000" dirty="0">
              <a:latin typeface="Arial" panose="020B0604020202020204" pitchFamily="34" charset="0"/>
              <a:cs typeface="Arial" panose="020B0604020202020204" pitchFamily="34" charset="0"/>
            </a:endParaRPr>
          </a:p>
          <a:p>
            <a:endParaRPr lang="nl-NL" sz="1000" dirty="0">
              <a:latin typeface="Arial" panose="020B0604020202020204" pitchFamily="34" charset="0"/>
              <a:cs typeface="Arial" panose="020B0604020202020204" pitchFamily="34" charset="0"/>
            </a:endParaRPr>
          </a:p>
        </p:txBody>
      </p:sp>
      <p:pic>
        <p:nvPicPr>
          <p:cNvPr id="17" name="Afbeelding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3" y="2482471"/>
            <a:ext cx="3240901" cy="2160600"/>
          </a:xfrm>
          <a:prstGeom prst="round2DiagRect">
            <a:avLst>
              <a:gd name="adj1" fmla="val 11945"/>
              <a:gd name="adj2" fmla="val 0"/>
            </a:avLst>
          </a:prstGeom>
          <a:effectLst>
            <a:outerShdw blurRad="127000" dist="88900" dir="2700000" algn="tl" rotWithShape="0">
              <a:prstClr val="black">
                <a:alpha val="23000"/>
              </a:prstClr>
            </a:outerShdw>
          </a:effectLst>
        </p:spPr>
      </p:pic>
      <p:sp>
        <p:nvSpPr>
          <p:cNvPr id="23" name="Tekstvak 22">
            <a:extLst>
              <a:ext uri="{FF2B5EF4-FFF2-40B4-BE49-F238E27FC236}">
                <a16:creationId xmlns:a16="http://schemas.microsoft.com/office/drawing/2014/main" id="{26107DA5-50AE-4A4C-9A9D-428D49B20CD9}"/>
              </a:ext>
            </a:extLst>
          </p:cNvPr>
          <p:cNvSpPr txBox="1"/>
          <p:nvPr/>
        </p:nvSpPr>
        <p:spPr>
          <a:xfrm>
            <a:off x="2953135" y="5448362"/>
            <a:ext cx="3283590" cy="830997"/>
          </a:xfrm>
          <a:prstGeom prst="rect">
            <a:avLst/>
          </a:prstGeom>
          <a:noFill/>
        </p:spPr>
        <p:txBody>
          <a:bodyPr wrap="square" rtlCol="0">
            <a:spAutoFit/>
          </a:bodyPr>
          <a:lstStyle/>
          <a:p>
            <a:r>
              <a:rPr lang="nl-NL" sz="1200" dirty="0">
                <a:solidFill>
                  <a:srgbClr val="009FDD"/>
                </a:solidFill>
                <a:latin typeface="Calibri" panose="020F0502020204030204" pitchFamily="34" charset="0"/>
                <a:cs typeface="Arial" panose="020B0604020202020204" pitchFamily="34" charset="0"/>
              </a:rPr>
              <a:t>“Ik zorg ervoor dat de belangen van Surplus zijn geborgd bij alle aan- en verkoop, huur en verhuur overeenkomsten.”</a:t>
            </a:r>
          </a:p>
          <a:p>
            <a:endParaRPr lang="nl-NL" sz="1200" dirty="0">
              <a:solidFill>
                <a:srgbClr val="0070C0"/>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5836995"/>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rgbClr val="1B4379"/>
            </a:gs>
            <a:gs pos="100000">
              <a:srgbClr val="009FDD"/>
            </a:gs>
          </a:gsLst>
          <a:lin ang="1080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76005708773B4E80448E1A53C41FC5" ma:contentTypeVersion="12" ma:contentTypeDescription="Een nieuw document maken." ma:contentTypeScope="" ma:versionID="a9627166c3d27a886193cc62d88fbec7">
  <xsd:schema xmlns:xsd="http://www.w3.org/2001/XMLSchema" xmlns:xs="http://www.w3.org/2001/XMLSchema" xmlns:p="http://schemas.microsoft.com/office/2006/metadata/properties" xmlns:ns2="cdf11154-8649-421b-9cfc-d9209efdd41a" xmlns:ns3="219c9ed7-571b-4fe9-aa01-ddb34c3546e7" targetNamespace="http://schemas.microsoft.com/office/2006/metadata/properties" ma:root="true" ma:fieldsID="f3bff957b8acb426ac055453a9a7763c" ns2:_="" ns3:_="">
    <xsd:import namespace="cdf11154-8649-421b-9cfc-d9209efdd41a"/>
    <xsd:import namespace="219c9ed7-571b-4fe9-aa01-ddb34c3546e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f11154-8649-421b-9cfc-d9209efdd4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9c9ed7-571b-4fe9-aa01-ddb34c3546e7"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3D6A99-7B99-4464-9FAE-D5DF2E5A2C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f11154-8649-421b-9cfc-d9209efdd41a"/>
    <ds:schemaRef ds:uri="219c9ed7-571b-4fe9-aa01-ddb34c3546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06C158-175B-4BF4-98DE-7DF51719A18C}">
  <ds:schemaRefs>
    <ds:schemaRef ds:uri="http://schemas.microsoft.com/office/2006/documentManagement/types"/>
    <ds:schemaRef ds:uri="http://purl.org/dc/elements/1.1/"/>
    <ds:schemaRef ds:uri="http://schemas.microsoft.com/office/2006/metadata/properties"/>
    <ds:schemaRef ds:uri="219c9ed7-571b-4fe9-aa01-ddb34c3546e7"/>
    <ds:schemaRef ds:uri="http://purl.org/dc/terms/"/>
    <ds:schemaRef ds:uri="http://schemas.openxmlformats.org/package/2006/metadata/core-properties"/>
    <ds:schemaRef ds:uri="http://purl.org/dc/dcmitype/"/>
    <ds:schemaRef ds:uri="http://schemas.microsoft.com/office/infopath/2007/PartnerControls"/>
    <ds:schemaRef ds:uri="cdf11154-8649-421b-9cfc-d9209efdd41a"/>
    <ds:schemaRef ds:uri="http://www.w3.org/XML/1998/namespace"/>
  </ds:schemaRefs>
</ds:datastoreItem>
</file>

<file path=customXml/itemProps3.xml><?xml version="1.0" encoding="utf-8"?>
<ds:datastoreItem xmlns:ds="http://schemas.openxmlformats.org/officeDocument/2006/customXml" ds:itemID="{57CB729A-00F7-4B9E-88AB-4F0019FDF0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1454</TotalTime>
  <Words>1469</Words>
  <Application>Microsoft Office PowerPoint</Application>
  <PresentationFormat>Diavoorstelling (4:3)</PresentationFormat>
  <Paragraphs>97</Paragraphs>
  <Slides>6</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Times New Roman</vt:lpstr>
      <vt:lpstr>Kantoorthema</vt:lpstr>
      <vt:lpstr>PowerPoint-presentatie</vt:lpstr>
      <vt:lpstr>PowerPoint-presentatie</vt:lpstr>
      <vt:lpstr>PowerPoint-presentatie</vt:lpstr>
      <vt:lpstr>PowerPoint-presentatie</vt:lpstr>
      <vt:lpstr>PowerPoint-presentatie</vt:lpstr>
      <vt:lpstr>PowerPoint-presentatie</vt:lpstr>
    </vt:vector>
  </TitlesOfParts>
  <Company>Surplus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nieuwe naam voor de eerstelijns behandeling  Voorstellen</dc:title>
  <dc:creator>Betty Nagtegaal</dc:creator>
  <cp:lastModifiedBy>Tjerk Hoppenbrouwers</cp:lastModifiedBy>
  <cp:revision>248</cp:revision>
  <cp:lastPrinted>2020-03-18T16:16:18Z</cp:lastPrinted>
  <dcterms:created xsi:type="dcterms:W3CDTF">2019-11-25T08:36:49Z</dcterms:created>
  <dcterms:modified xsi:type="dcterms:W3CDTF">2021-08-02T09:57:22Z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60f1e71-d892-4c8b-bcc3-95f8fd283f9c_Enabled">
    <vt:lpwstr>True</vt:lpwstr>
  </property>
  <property fmtid="{D5CDD505-2E9C-101B-9397-08002B2CF9AE}" pid="3" name="MSIP_Label_760f1e71-d892-4c8b-bcc3-95f8fd283f9c_SiteId">
    <vt:lpwstr>50db465c-645d-4e9f-9160-897f2f66b0d8</vt:lpwstr>
  </property>
  <property fmtid="{D5CDD505-2E9C-101B-9397-08002B2CF9AE}" pid="4" name="MSIP_Label_760f1e71-d892-4c8b-bcc3-95f8fd283f9c_Owner">
    <vt:lpwstr>bnagtegaal@fwgadvies.nl</vt:lpwstr>
  </property>
  <property fmtid="{D5CDD505-2E9C-101B-9397-08002B2CF9AE}" pid="5" name="MSIP_Label_760f1e71-d892-4c8b-bcc3-95f8fd283f9c_SetDate">
    <vt:lpwstr>2020-02-19T14:37:56.5129744Z</vt:lpwstr>
  </property>
  <property fmtid="{D5CDD505-2E9C-101B-9397-08002B2CF9AE}" pid="6" name="MSIP_Label_760f1e71-d892-4c8b-bcc3-95f8fd283f9c_Name">
    <vt:lpwstr>Standaard</vt:lpwstr>
  </property>
  <property fmtid="{D5CDD505-2E9C-101B-9397-08002B2CF9AE}" pid="7" name="MSIP_Label_760f1e71-d892-4c8b-bcc3-95f8fd283f9c_Application">
    <vt:lpwstr>Microsoft Azure Information Protection</vt:lpwstr>
  </property>
  <property fmtid="{D5CDD505-2E9C-101B-9397-08002B2CF9AE}" pid="8" name="MSIP_Label_760f1e71-d892-4c8b-bcc3-95f8fd283f9c_ActionId">
    <vt:lpwstr>ea83e2cd-0af2-4dcd-b5b1-f0aa1f2b8b2c</vt:lpwstr>
  </property>
  <property fmtid="{D5CDD505-2E9C-101B-9397-08002B2CF9AE}" pid="9" name="MSIP_Label_760f1e71-d892-4c8b-bcc3-95f8fd283f9c_Extended_MSFT_Method">
    <vt:lpwstr>Automatic</vt:lpwstr>
  </property>
  <property fmtid="{D5CDD505-2E9C-101B-9397-08002B2CF9AE}" pid="10" name="Sensitivity">
    <vt:lpwstr>Standaard</vt:lpwstr>
  </property>
  <property fmtid="{D5CDD505-2E9C-101B-9397-08002B2CF9AE}" pid="11" name="ContentTypeId">
    <vt:lpwstr>0x0101005976005708773B4E80448E1A53C41FC5</vt:lpwstr>
  </property>
</Properties>
</file>